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0" r:id="rId4"/>
    <p:sldId id="258" r:id="rId5"/>
    <p:sldId id="259" r:id="rId6"/>
    <p:sldId id="338" r:id="rId7"/>
    <p:sldId id="260" r:id="rId8"/>
    <p:sldId id="339" r:id="rId9"/>
    <p:sldId id="261" r:id="rId10"/>
    <p:sldId id="262" r:id="rId11"/>
    <p:sldId id="263" r:id="rId12"/>
    <p:sldId id="356" r:id="rId13"/>
    <p:sldId id="332" r:id="rId14"/>
    <p:sldId id="264" r:id="rId15"/>
    <p:sldId id="265" r:id="rId16"/>
    <p:sldId id="266" r:id="rId17"/>
    <p:sldId id="341" r:id="rId18"/>
    <p:sldId id="267" r:id="rId19"/>
    <p:sldId id="269" r:id="rId20"/>
    <p:sldId id="348" r:id="rId21"/>
    <p:sldId id="270" r:id="rId22"/>
    <p:sldId id="271" r:id="rId23"/>
    <p:sldId id="272" r:id="rId24"/>
    <p:sldId id="273" r:id="rId25"/>
    <p:sldId id="274" r:id="rId26"/>
    <p:sldId id="276" r:id="rId27"/>
    <p:sldId id="277" r:id="rId28"/>
    <p:sldId id="342" r:id="rId29"/>
    <p:sldId id="278" r:id="rId30"/>
    <p:sldId id="279" r:id="rId31"/>
    <p:sldId id="282" r:id="rId32"/>
    <p:sldId id="283" r:id="rId33"/>
    <p:sldId id="284" r:id="rId34"/>
    <p:sldId id="280" r:id="rId35"/>
    <p:sldId id="344" r:id="rId36"/>
    <p:sldId id="275" r:id="rId37"/>
    <p:sldId id="285" r:id="rId38"/>
    <p:sldId id="286" r:id="rId39"/>
    <p:sldId id="347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349" r:id="rId51"/>
    <p:sldId id="297" r:id="rId52"/>
    <p:sldId id="298" r:id="rId53"/>
    <p:sldId id="331" r:id="rId54"/>
    <p:sldId id="299" r:id="rId55"/>
    <p:sldId id="300" r:id="rId56"/>
    <p:sldId id="301" r:id="rId57"/>
    <p:sldId id="302" r:id="rId58"/>
    <p:sldId id="350" r:id="rId59"/>
    <p:sldId id="303" r:id="rId60"/>
    <p:sldId id="304" r:id="rId61"/>
    <p:sldId id="305" r:id="rId62"/>
    <p:sldId id="306" r:id="rId63"/>
    <p:sldId id="307" r:id="rId64"/>
    <p:sldId id="308" r:id="rId65"/>
    <p:sldId id="268" r:id="rId66"/>
    <p:sldId id="330" r:id="rId67"/>
    <p:sldId id="309" r:id="rId68"/>
    <p:sldId id="310" r:id="rId69"/>
    <p:sldId id="351" r:id="rId70"/>
    <p:sldId id="311" r:id="rId71"/>
    <p:sldId id="312" r:id="rId72"/>
    <p:sldId id="313" r:id="rId73"/>
    <p:sldId id="315" r:id="rId74"/>
    <p:sldId id="317" r:id="rId75"/>
    <p:sldId id="352" r:id="rId76"/>
    <p:sldId id="318" r:id="rId77"/>
    <p:sldId id="319" r:id="rId78"/>
    <p:sldId id="316" r:id="rId79"/>
    <p:sldId id="320" r:id="rId80"/>
    <p:sldId id="321" r:id="rId81"/>
    <p:sldId id="322" r:id="rId82"/>
    <p:sldId id="314" r:id="rId83"/>
    <p:sldId id="323" r:id="rId84"/>
    <p:sldId id="324" r:id="rId85"/>
    <p:sldId id="325" r:id="rId86"/>
    <p:sldId id="353" r:id="rId87"/>
    <p:sldId id="326" r:id="rId88"/>
    <p:sldId id="327" r:id="rId89"/>
    <p:sldId id="329" r:id="rId90"/>
    <p:sldId id="354" r:id="rId91"/>
    <p:sldId id="328" r:id="rId92"/>
    <p:sldId id="333" r:id="rId93"/>
    <p:sldId id="334" r:id="rId94"/>
    <p:sldId id="335" r:id="rId95"/>
    <p:sldId id="336" r:id="rId96"/>
    <p:sldId id="355" r:id="rId97"/>
    <p:sldId id="337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95" autoAdjust="0"/>
  </p:normalViewPr>
  <p:slideViewPr>
    <p:cSldViewPr>
      <p:cViewPr varScale="1">
        <p:scale>
          <a:sx n="95" d="100"/>
          <a:sy n="95" d="100"/>
        </p:scale>
        <p:origin x="-96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68&amp;v=PKtnaTxLARc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commons.wikimedia.org/w/index.php?curid=20428593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ct7Kk0nhOW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&amp;v=XpqBto89i38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commons.wikimedia.org/w/index.php?curid=7357951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sbKEYjXX8N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en.wikipedia.org/w/index.php?curid=4676743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edorukcentre.ca/resources/videos.ph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commons.wikimedia.org/w/index.php?curid=6140956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lSIa3dgAWA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commons.wikimedia.org/w/index.php?curid=52712374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SYq6aKLuSk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kqed.org/video/katharine-burr-blodgett-she-inspires-marl6o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EmgXM2OvOI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2-5sScP_fiw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imeterinstitute.ca/outreach/teachers/class-kits/mystery-dark-matter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commons.wikimedia.org/w/index.php?curid=45491583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577vRhjClu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en.wikipedia.org/w/index.php?curid=38939348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Ab-PudCprY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jXLJMUrNBo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commons.wikimedia.org/w/index.php?curid=69325717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commons.wikimedia.org/w/index.php?curid=15391747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giYE7CxmDb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2eNwNNHMIk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bbcideas/status/1049671325273460738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youtube.com/watch?v=6LP2Ni0c1Bg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commons.wikimedia.org/w/index.php?curid=78357568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HwUrrNbc8Z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commons.wikimedia.org/w/index.php?curid=45122303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commons.wikimedia.org/w/index.php?curid=78630893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commons.wikimedia.org/w/index.php?curid=15457442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commons.wikimedia.org/w/index.php?curid=64123626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EjDZpUCNKMw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hyperlink" Target="https://commons.wikimedia.org/w/index.php?curid=39603584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7VWHq_PsCa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commons.wikimedia.org/w/index.php?curid=75159845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McIemoQWv64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7&amp;v=Xtt-6kH2aSI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en.wikipedia.org/w/index.php?curid=31802482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C7Q-ix_0Po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commons.wikimedia.org/w/index.php?curid=2201891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r2JVFWVQt-c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commons.wikimedia.org/w/index.php?curid=40844238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8Nj2uTZc10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toamericamedals.org/honorees/deborah-jin/" TargetMode="External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ii_qBN0lcU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commons.wikimedia.org/w/index.php?curid=2855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time_continue=1&amp;v=EBEh1qZo7QU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GnwC0gfD4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F9ejcyzdfY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u126S7iRB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commons.wikimedia.org/w/index.php?curid=39500054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commons.wikimedia.org/w/index.php?curid=18386027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uZZFG58G_jE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75548053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commons.wikimedia.org/w/index.php?curid=1570016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commons.wikimedia.org/w/index.php?curid=66702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Rqfj7n5aSwY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commons.wikimedia.org/w/index.php?curid=18877957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B2PUStoc09A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commons.wikimedia.org/w/index.php?curid=31963525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26&amp;v=AtUZsj-AfBs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commons.wikimedia.org/w/index.php?curid=14049578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PsgzfKb5Fc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hyperlink" Target="http://www.kantei.go.jp/jp/singi/it2/densi/kettei/gl2_betten_1_en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matteofarinella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JMnbfSGO1x4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isconsin.cern.ch/slw/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commons.wikimedia.org/w/index.php?curid=6182205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en.wikipedia.org/w/index.php?curid=24959067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B2PUStoc09A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commons.wikimedia.org/w/index.php?curid=1033808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commons.wikimedia.org/w/index.php?curid=47176716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imeo.com/12017017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nobelprize.org/prizes/physics/1930/raman/biographical/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nobelprize.org/prizes/physics/1930/raman/biographical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oPfh5nb09y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hyperlink" Target="http://www.kantei.go.jp/jp/singi/it2/densi/kettei/gl2_betten_1_en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deed.en" TargetMode="External"/><Relationship Id="rId2" Type="http://schemas.openxmlformats.org/officeDocument/2006/relationships/hyperlink" Target="https://en.wikipedia.org/wiki/en:Creative_Common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ebn6qyJAeY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commons.wikimedia.org/w/index.php?curid=57030895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DywbwPU7Zzw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OruZtCDHw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commons.wikimedia.org/w/index.php?curid=5446488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2Tj-8FJFeY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commons.wikimedia.org/w/index.php?curid=25600002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ZoulEgf348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5&amp;v=zFhGguLPisk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commons.wikimedia.org/w/index.php?curid=8185566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commons.wikimedia.org/w/index.php?curid=11604075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commons.wikimedia.org/w/index.php?curid=6138962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-F798nGoOg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commons.wikimedia.org/w/index.php?curid=76956715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95EFhuRyAe0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commons.wikimedia.org/w/index.php?curid=18877882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P-VLIKS3oDI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50909535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awcnVykOKZY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qi2CYsaqB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nautil.us/video/98/melissa-franklin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_6dPXqxPIA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xtysymbols.com/videos/cavendish.htm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XdF12U4wo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cfound.org/fellows/35/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066800"/>
            <a:ext cx="7772400" cy="4800600"/>
          </a:xfrm>
        </p:spPr>
        <p:txBody>
          <a:bodyPr>
            <a:normAutofit/>
          </a:bodyPr>
          <a:lstStyle/>
          <a:p>
            <a:r>
              <a:rPr lang="en-CA" dirty="0" smtClean="0"/>
              <a:t> </a:t>
            </a:r>
            <a:r>
              <a:rPr lang="en-CA" sz="7300" dirty="0" smtClean="0"/>
              <a:t>What does a physicist look like? </a:t>
            </a:r>
            <a:br>
              <a:rPr lang="en-CA" sz="7300" dirty="0" smtClean="0"/>
            </a:br>
            <a:r>
              <a:rPr lang="en-CA" sz="7300" dirty="0" smtClean="0"/>
              <a:t/>
            </a:r>
            <a:br>
              <a:rPr lang="en-CA" sz="7300" dirty="0" smtClean="0"/>
            </a:br>
            <a:r>
              <a:rPr lang="en-CA" sz="7300" dirty="0" smtClean="0"/>
              <a:t>What do they do?</a:t>
            </a:r>
            <a:endParaRPr lang="en-CA" sz="7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Jocelyn  Bell Burnett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pulsars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pbs.twimg.com/media/DmaLcyoUUAAaY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0" y="1981200"/>
            <a:ext cx="7350483" cy="3810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5800" y="5943601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Video: </a:t>
            </a:r>
            <a:r>
              <a:rPr lang="en-CA" dirty="0" smtClean="0">
                <a:hlinkClick r:id="rId3"/>
              </a:rPr>
              <a:t>https://www.youtube.com/watch?time_continue=68&amp;v=PKtnaTxLARc</a:t>
            </a:r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Luis Walter Alvarez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Nuclear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4102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Unknown - [1] Dutch National Archives, The Hague, </a:t>
            </a:r>
            <a:r>
              <a:rPr lang="en-CA" sz="1000" dirty="0" err="1" smtClean="0"/>
              <a:t>Fotocollectie</a:t>
            </a:r>
            <a:r>
              <a:rPr lang="en-CA" sz="1000" dirty="0" smtClean="0"/>
              <a:t> </a:t>
            </a:r>
            <a:r>
              <a:rPr lang="en-CA" sz="1000" dirty="0" err="1" smtClean="0"/>
              <a:t>Algemeen</a:t>
            </a:r>
            <a:r>
              <a:rPr lang="en-CA" sz="1000" dirty="0" smtClean="0"/>
              <a:t> </a:t>
            </a:r>
            <a:r>
              <a:rPr lang="en-CA" sz="1000" dirty="0" err="1" smtClean="0"/>
              <a:t>Nederlands</a:t>
            </a:r>
            <a:r>
              <a:rPr lang="en-CA" sz="1000" dirty="0" smtClean="0"/>
              <a:t> </a:t>
            </a:r>
            <a:r>
              <a:rPr lang="en-CA" sz="1000" dirty="0" err="1" smtClean="0"/>
              <a:t>Persbureau</a:t>
            </a:r>
            <a:r>
              <a:rPr lang="en-CA" sz="1000" dirty="0" smtClean="0"/>
              <a:t> (ANEFO), 1945-1989, Public Domain, </a:t>
            </a:r>
            <a:r>
              <a:rPr lang="en-CA" sz="1000" dirty="0" smtClean="0">
                <a:hlinkClick r:id="rId2"/>
              </a:rPr>
              <a:t>https://commons.wikimedia.org/w/index.php?curid=20428593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67586" name="Picture 2" descr="Luis Walter Alvarez 1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2514600" cy="36804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9600" y="59436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https://www.youtube.com/watch?v=ct7Kk0nhOWs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Eunice Foote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Climate Change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334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Drawing by </a:t>
            </a:r>
            <a:r>
              <a:rPr lang="en-CA" sz="1000" dirty="0" err="1" smtClean="0"/>
              <a:t>Carlyn</a:t>
            </a:r>
            <a:r>
              <a:rPr lang="en-CA" sz="1000" dirty="0" smtClean="0"/>
              <a:t> Iverson, NOAA Climate.gov. </a:t>
            </a:r>
            <a:endParaRPr lang="en-CA" sz="1000" dirty="0"/>
          </a:p>
        </p:txBody>
      </p:sp>
      <p:pic>
        <p:nvPicPr>
          <p:cNvPr id="1026" name="Picture 2" descr="Drawing of a woman in 19th-century dress standing in front of a table with scientific instrum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5905500" cy="28194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914400" y="6019801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https://www.youtube.com/watch?time_continue=1&amp;v=XpqBto89i38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Steven Chu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Cooling atoms with lasers, Climate Change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7912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Department of Energy - Obtained via email from Department of Energy., Public Domain, </a:t>
            </a:r>
            <a:r>
              <a:rPr lang="en-CA" sz="1000" dirty="0" smtClean="0">
                <a:hlinkClick r:id="rId2"/>
              </a:rPr>
              <a:t>https://commons.wikimedia.org/w/index.php?curid=7357951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2054" name="Picture 6" descr="Steven Chu official DOE portra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3505200" cy="420624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9600" y="6248400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https://www.youtube.com/watch?v=sbKEYjXX8NY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Sylvia   </a:t>
            </a:r>
            <a:r>
              <a:rPr lang="en-CA" dirty="0" err="1" smtClean="0"/>
              <a:t>Fedoruk</a:t>
            </a:r>
            <a:r>
              <a:rPr lang="en-CA" dirty="0" smtClean="0"/>
              <a:t> 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cobalt-60 cancer treatment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Source, Fair use, </a:t>
            </a:r>
            <a:r>
              <a:rPr lang="en-CA" sz="1000" dirty="0" smtClean="0">
                <a:hlinkClick r:id="rId2"/>
              </a:rPr>
              <a:t>https://en.wikipedia.org/w/index.php?curid=4676743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1026" name="Picture 2" descr="Sylvia Fedor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4000"/>
            <a:ext cx="2971800" cy="44577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05200" y="6324600"/>
            <a:ext cx="4613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4"/>
              </a:rPr>
              <a:t>https://fedorukcentre.ca/resources/videos.php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Maria  </a:t>
            </a:r>
            <a:r>
              <a:rPr lang="en-CA" dirty="0" err="1" smtClean="0"/>
              <a:t>Goeppert</a:t>
            </a:r>
            <a:r>
              <a:rPr lang="en-CA" dirty="0" smtClean="0"/>
              <a:t> Mayer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Nuclear Shell model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2578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Nobel foundation - http://nobelprize.org/nobel_prizes/physics/laureates/1963/mayer-autobio.html, Public Domain, </a:t>
            </a:r>
            <a:r>
              <a:rPr lang="en-CA" sz="1000" dirty="0" smtClean="0">
                <a:hlinkClick r:id="rId2"/>
              </a:rPr>
              <a:t>https://commons.wikimedia.org/w/index.php?curid=6140956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25602" name="Picture 2" descr="Maria Goeppert-May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1"/>
            <a:ext cx="2514600" cy="355636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914400" y="5867400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https://www.youtube.com/watch?v=lSIa3dgAWAE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Lonnie George  Johnson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err="1" smtClean="0">
                <a:solidFill>
                  <a:schemeClr val="tx1"/>
                </a:solidFill>
              </a:rPr>
              <a:t>Supersoaker</a:t>
            </a:r>
            <a:r>
              <a:rPr lang="en-CA" dirty="0" smtClean="0">
                <a:solidFill>
                  <a:schemeClr val="tx1"/>
                </a:solidFill>
              </a:rPr>
              <a:t> inventor, rocket scientist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334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Office of Naval Research - https://www.flickr.com/photos/usnavyresearch/24149474954/, Public Domain, </a:t>
            </a:r>
            <a:r>
              <a:rPr lang="en-CA" sz="1000" dirty="0" smtClean="0">
                <a:hlinkClick r:id="rId2"/>
              </a:rPr>
              <a:t>https://commons.wikimedia.org/w/index.php?curid=52712374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24578" name="Picture 2" descr="Lonnie Johnson, Office of Naval Research (crop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0"/>
            <a:ext cx="2590800" cy="3627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09600" y="5943600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https://www.youtube.com/watch?v=SYq6aKLuSk0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Katherine Burr Blodgett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Invisible glass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715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Smithsonian Institution from United States - Katharine Burr Blodgett (1898-1979), demonstrating equipment in lab, No restrictions, https://commons.wikimedia.org/w/index.php?curid=7409636</a:t>
            </a:r>
            <a:endParaRPr lang="en-CA" sz="1000" dirty="0"/>
          </a:p>
        </p:txBody>
      </p:sp>
      <p:pic>
        <p:nvPicPr>
          <p:cNvPr id="99330" name="Picture 2" descr="Katharine Burr Blodgett (1898-1979), demonstrating equipment in l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4191000" cy="410718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61722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Video: </a:t>
            </a:r>
            <a:r>
              <a:rPr lang="en-CA" dirty="0" smtClean="0">
                <a:hlinkClick r:id="rId3"/>
              </a:rPr>
              <a:t>https://video.kqed.org/video/katharine-burr-blodgett-she-inspires-marl6o/</a:t>
            </a:r>
            <a:r>
              <a:rPr lang="en-CA" dirty="0" smtClean="0"/>
              <a:t>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Ching</a:t>
            </a:r>
            <a:r>
              <a:rPr lang="en-CA" dirty="0" smtClean="0"/>
              <a:t>-Pei  Ma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Large black holes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3554" name="AutoShape 2" descr="Photo of Chung-Pei 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3556" name="AutoShape 4" descr="Photo of Chung-Pei 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62468" name="Picture 4" descr="Photo of Chung-Pei 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4191000" cy="4191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38200" y="60960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https://www.youtube.com/watch?v=-EmgXM2OvOI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Charles K  Kao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Fibre optics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32770" name="Picture 2" descr="Charles K. K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52600"/>
            <a:ext cx="3326190" cy="4191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0" y="60960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Video: </a:t>
            </a:r>
            <a:r>
              <a:rPr lang="en-CA" dirty="0" smtClean="0">
                <a:hlinkClick r:id="rId3"/>
              </a:rPr>
              <a:t>www.youtube.com/watch?v=2-5sScP_fiw</a:t>
            </a:r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Hertha</a:t>
            </a:r>
            <a:r>
              <a:rPr lang="en-CA" dirty="0" smtClean="0"/>
              <a:t> </a:t>
            </a:r>
            <a:r>
              <a:rPr lang="en-CA" dirty="0" err="1" smtClean="0"/>
              <a:t>Sponer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Molecular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Source (WP:NFCC#4), Fair use, https://en.wikipedia.org/w/index.php?curid=57442290</a:t>
            </a:r>
            <a:endParaRPr lang="en-CA" sz="1000" dirty="0"/>
          </a:p>
        </p:txBody>
      </p:sp>
      <p:pic>
        <p:nvPicPr>
          <p:cNvPr id="82948" name="Picture 4" descr="Image result for hertha spo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323636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Gertrude </a:t>
            </a:r>
            <a:r>
              <a:rPr lang="en-CA" dirty="0" err="1" smtClean="0"/>
              <a:t>Scharff</a:t>
            </a:r>
            <a:r>
              <a:rPr lang="en-CA" dirty="0" smtClean="0"/>
              <a:t> </a:t>
            </a:r>
            <a:r>
              <a:rPr lang="en-CA" dirty="0" err="1" smtClean="0"/>
              <a:t>Goldhaber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Beta particles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61722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By Source, Fair use, https://en.wikipedia.org/w/index.php?curid=24675947</a:t>
            </a:r>
            <a:endParaRPr lang="en-CA" dirty="0"/>
          </a:p>
        </p:txBody>
      </p:sp>
      <p:pic>
        <p:nvPicPr>
          <p:cNvPr id="106498" name="Picture 2" descr="Gertrude Scharff Goldhaber from Biographical Memoi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276600" cy="4424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Vera Rubin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Dark matter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1746" name="AutoShape 2" descr="vera rub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1748" name="AutoShape 4" descr="vera rub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1750" name="AutoShape 6" descr="vera rub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1752" name="AutoShape 8" descr="vera rub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1754" name="Picture 10" descr="Image result for Vera Rub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981200"/>
            <a:ext cx="5177005" cy="39624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04800" y="6019800"/>
            <a:ext cx="86106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 smtClean="0"/>
              <a:t>Video: </a:t>
            </a:r>
            <a:r>
              <a:rPr lang="en-CA" sz="1600" dirty="0" smtClean="0">
                <a:hlinkClick r:id="rId3"/>
              </a:rPr>
              <a:t>https://www.perimeterinstitute.ca/outreach/teachers/class-kits/mystery-dark-matter</a:t>
            </a:r>
            <a:endParaRPr lang="en-CA" sz="1600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Kajita</a:t>
            </a:r>
            <a:r>
              <a:rPr lang="en-CA" dirty="0" smtClean="0"/>
              <a:t>  </a:t>
            </a:r>
            <a:r>
              <a:rPr lang="en-CA" dirty="0" err="1" smtClean="0"/>
              <a:t>Takaaki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8288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neutrinos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6388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</a:t>
            </a:r>
            <a:r>
              <a:rPr lang="en-CA" sz="1000" dirty="0" err="1" smtClean="0"/>
              <a:t>Bengt</a:t>
            </a:r>
            <a:r>
              <a:rPr lang="en-CA" sz="1000" dirty="0" smtClean="0"/>
              <a:t> Nyman - Own work, CC BY-SA 4.0, </a:t>
            </a:r>
            <a:r>
              <a:rPr lang="en-CA" sz="1000" dirty="0" smtClean="0">
                <a:hlinkClick r:id="rId2"/>
              </a:rPr>
              <a:t>https://commons.wikimedia.org/w/index.php?curid=45491583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30722" name="Picture 2" descr="Takaaki Kajita 5171-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3962400" cy="3962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9600" y="5943601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https://www.youtube.com/watch?v=577vRhjCluE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Marguerite  </a:t>
            </a:r>
            <a:r>
              <a:rPr lang="en-CA" dirty="0" err="1" smtClean="0"/>
              <a:t>Perey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Discovered Francium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56388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Source, Fair use, </a:t>
            </a:r>
            <a:r>
              <a:rPr lang="en-CA" sz="1000" dirty="0" smtClean="0">
                <a:hlinkClick r:id="rId2"/>
              </a:rPr>
              <a:t>https://en.wikipedia.org/w/index.php?curid=38939348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29698" name="Picture 2" descr="Marguerite Per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4000"/>
            <a:ext cx="2971800" cy="407600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914400" y="60960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https://www.youtube.com/watch?v=Ab-PudCprYE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Donna  Strickland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8288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Laser 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28674" name="Picture 2" descr="Donna Strick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76400"/>
            <a:ext cx="3293978" cy="4267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143000" y="6172200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Video: </a:t>
            </a:r>
            <a:r>
              <a:rPr lang="en-CA" dirty="0" smtClean="0">
                <a:hlinkClick r:id="rId3"/>
              </a:rPr>
              <a:t>https://youtu.be/XjXLJMUrNBo</a:t>
            </a:r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Powtawche</a:t>
            </a:r>
            <a:r>
              <a:rPr lang="en-CA" dirty="0" smtClean="0"/>
              <a:t> </a:t>
            </a:r>
            <a:r>
              <a:rPr lang="en-CA" dirty="0" err="1" smtClean="0"/>
              <a:t>Valerino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Navigation engineer Cassini Mission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Jesswade88 - Own work, CC BY-SA 4.0, </a:t>
            </a:r>
            <a:r>
              <a:rPr lang="en-CA" sz="1000" dirty="0" smtClean="0">
                <a:hlinkClick r:id="rId2"/>
              </a:rPr>
              <a:t>https://commons.wikimedia.org/w/index.php?curid=69325717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27650" name="Picture 2" descr="Powtawche Valerino October 2017 (cropped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2752374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Rosalyn Yalow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505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Radioimmunoassay 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5715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US Information Agency (see image credits at the end) - Women of Influence, pg. 28, Public Domain, </a:t>
            </a:r>
            <a:r>
              <a:rPr lang="en-CA" sz="1000" dirty="0" smtClean="0">
                <a:hlinkClick r:id="rId2"/>
              </a:rPr>
              <a:t>https://commons.wikimedia.org/w/index.php?curid=15391747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37890" name="Picture 2" descr="Rosalyn Yal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399" y="1752600"/>
            <a:ext cx="3420173" cy="3810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5800" y="6248400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https://www.youtube.com/watch?v=giYE7CxmDbA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George Robert </a:t>
            </a:r>
            <a:r>
              <a:rPr lang="en-CA" dirty="0" err="1" smtClean="0"/>
              <a:t>Carruthers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Inventor of the Far UV electrographic camera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36866" name="Picture 2" descr="https://www.nationalmedals.org/imagetask/.eJx1jcsKwjAUBf_lrq8hqVS026IFF1LQXQkl1thE0yYkKb7ovxs_wMVZDBxmGiiF91NU0oe2XjCaM3JzPWDTgB5EL6MId-K87WQI1gdi9JmU3rr04PiBFxQU4QnFgq0yBCV1ryIU2ZJuEB76ElUCyvKZ4x-hl0G_JTl2wsiT3emYzGtKcZyMSYWZ_zKD0GNMa4VxSkAB9aEChKv1g0g52NfbCmb-BW0GQ8o.DVq0VCAaXhRPB9STkrN95f5RUo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4038600" cy="462924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5800" y="60960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Video: </a:t>
            </a:r>
            <a:r>
              <a:rPr lang="en-CA" dirty="0" smtClean="0">
                <a:hlinkClick r:id="rId3"/>
              </a:rPr>
              <a:t>https://www.youtube.com/watch?v=d2eNwNNHMIk</a:t>
            </a:r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Bertha </a:t>
            </a:r>
            <a:r>
              <a:rPr lang="en-CA" dirty="0" err="1" smtClean="0"/>
              <a:t>Swirles</a:t>
            </a:r>
            <a:r>
              <a:rPr lang="en-CA" dirty="0" smtClean="0"/>
              <a:t> </a:t>
            </a:r>
            <a:r>
              <a:rPr lang="en-CA" dirty="0" err="1" smtClean="0"/>
              <a:t>Jeffreys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Quantum theory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62484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By Source, Fair use, https://en.wikipedia.org/w/index.php?curid=10451323</a:t>
            </a:r>
            <a:endParaRPr lang="en-CA" dirty="0"/>
          </a:p>
        </p:txBody>
      </p:sp>
      <p:pic>
        <p:nvPicPr>
          <p:cNvPr id="100354" name="Picture 2" descr="Bertha Swirles Lady Jeffre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99" y="1752600"/>
            <a:ext cx="3639719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Hertha</a:t>
            </a:r>
            <a:r>
              <a:rPr lang="en-CA" dirty="0" smtClean="0"/>
              <a:t> Ayrton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Arc Lighting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6388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  </a:t>
            </a:r>
            <a:br>
              <a:rPr lang="en-CA" sz="1000" dirty="0" smtClean="0"/>
            </a:br>
            <a:r>
              <a:rPr lang="en-CA" sz="1000" dirty="0" smtClean="0"/>
              <a:t>By </a:t>
            </a:r>
            <a:r>
              <a:rPr lang="en-CA" sz="1000" dirty="0" err="1" smtClean="0"/>
              <a:t>Héléna</a:t>
            </a:r>
            <a:r>
              <a:rPr lang="en-CA" sz="1000" dirty="0" smtClean="0"/>
              <a:t> </a:t>
            </a:r>
            <a:r>
              <a:rPr lang="en-CA" sz="1000" dirty="0" err="1" smtClean="0"/>
              <a:t>Arsène</a:t>
            </a:r>
            <a:r>
              <a:rPr lang="en-CA" sz="1000" dirty="0" smtClean="0"/>
              <a:t> </a:t>
            </a:r>
            <a:r>
              <a:rPr lang="en-CA" sz="1000" dirty="0" err="1" smtClean="0"/>
              <a:t>Darmesteter</a:t>
            </a:r>
            <a:r>
              <a:rPr lang="en-CA" sz="1000" dirty="0" smtClean="0"/>
              <a:t> - Art UK, Public Domain, https://commons.wikimedia.org/w/index.php?curid=38762387</a:t>
            </a:r>
            <a:endParaRPr lang="en-CA" sz="1000" dirty="0"/>
          </a:p>
        </p:txBody>
      </p:sp>
      <p:pic>
        <p:nvPicPr>
          <p:cNvPr id="35842" name="Picture 2" descr="Helena ArsÃ¨ne Darmesteter - Portrait of Hertha Ayr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2590800" cy="39574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5800" y="609600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https://twitter.com/bbcideas/status/1049671325273460738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George Edward Alcorn Jr.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Rocket Scientist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Inventor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NASA's Goddard Space Flight Center - https://www.nasa.gov/sites/default/files/thumbnails/image/george-alcorn.jpg, Public Domain, https://commons.wikimedia.org/w/index.php?curid=56950545</a:t>
            </a:r>
            <a:endParaRPr lang="en-CA" sz="1000" dirty="0"/>
          </a:p>
        </p:txBody>
      </p:sp>
      <p:pic>
        <p:nvPicPr>
          <p:cNvPr id="1030" name="Picture 6" descr="https://upload.wikimedia.org/wikipedia/commons/5/55/George_Edward_Alcorn%2C_J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400" y="1752600"/>
            <a:ext cx="7311622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Yvonne Brill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Rocket Propulsion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2"/>
              </a:rPr>
              <a:t>https://www.youtube.com/watch?v=6LP2Ni0c1Bg</a:t>
            </a:r>
            <a:endParaRPr lang="en-CA" dirty="0"/>
          </a:p>
        </p:txBody>
      </p:sp>
      <p:pic>
        <p:nvPicPr>
          <p:cNvPr id="34820" name="Picture 4" descr="https://www.nationalmedals.org/imagetask/.eJx1jcsKwjAURP_lri-hdFFLt6IFF1LQXQklrTG5Nm1CEqkP-u9G9y5mYGA4p4XekzHdYv1Is2I3pwDbFmgSSkYRRua8HWQI1gdmqGdbb116cHzDE6oM4fFrLUnpCFWebwqEhS5Rp1FuipXjH5qXgV6SnQZh5NnuKSZsmWU4341J-JV_HZOgOaZ0wjgtoILmWAPC1fpJJB0cml0NK_8AjmpC9Q.6r6NwUXSjzvFnecFjXQ_oBH_Po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091" y="1905000"/>
            <a:ext cx="4999875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181600"/>
            <a:ext cx="7772400" cy="631825"/>
          </a:xfrm>
        </p:spPr>
        <p:txBody>
          <a:bodyPr>
            <a:normAutofit/>
          </a:bodyPr>
          <a:lstStyle/>
          <a:p>
            <a:r>
              <a:rPr lang="en-CA" sz="1200" dirty="0" smtClean="0"/>
              <a:t>By NASA Langley Research Center; restored by Adam </a:t>
            </a:r>
            <a:r>
              <a:rPr lang="en-CA" sz="1200" dirty="0" err="1" smtClean="0"/>
              <a:t>Cuerden</a:t>
            </a:r>
            <a:r>
              <a:rPr lang="en-CA" sz="1200" dirty="0" smtClean="0"/>
              <a:t> - https://www.nasa.gov/image-feature/mary-jackson-at-nasa-langley-1, Public Domain, </a:t>
            </a:r>
            <a:r>
              <a:rPr lang="en-CA" sz="1200" dirty="0" smtClean="0">
                <a:hlinkClick r:id="rId2"/>
              </a:rPr>
              <a:t>https://commons.wikimedia.org/w/index.php?curid=78357568</a:t>
            </a:r>
            <a:r>
              <a:rPr lang="en-CA" sz="1200" dirty="0" smtClean="0"/>
              <a:t> </a:t>
            </a:r>
            <a:endParaRPr lang="en-CA" sz="1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Aerospace Engineer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/>
            </a:r>
            <a:br>
              <a:rPr lang="en-CA" sz="1000" dirty="0" smtClean="0"/>
            </a:br>
            <a:endParaRPr lang="en-CA" sz="1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457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400" dirty="0" smtClean="0">
                <a:latin typeface="+mj-lt"/>
                <a:ea typeface="+mj-ea"/>
                <a:cs typeface="+mj-cs"/>
              </a:rPr>
              <a:t>M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ary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Jackson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62" name="Picture 2" descr="Mary Jackson sitting, adjusting a control on an instru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4343400" cy="351628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33400" y="58674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https://www.youtube.com/watch?v=HwUrrNbc8Zs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Mary Cartwright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Radar, chaos theory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/>
            </a:r>
            <a:br>
              <a:rPr lang="en-CA" sz="1000" dirty="0" smtClean="0"/>
            </a:br>
            <a:endParaRPr lang="en-CA" sz="1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4400" y="5943600"/>
            <a:ext cx="7772400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CA" sz="1200" dirty="0" smtClean="0">
                <a:latin typeface="+mj-lt"/>
                <a:ea typeface="+mj-ea"/>
                <a:cs typeface="+mj-cs"/>
              </a:rPr>
              <a:t>By </a:t>
            </a:r>
            <a:r>
              <a:rPr lang="en-CA" sz="1200" dirty="0" err="1" smtClean="0">
                <a:latin typeface="+mj-lt"/>
                <a:ea typeface="+mj-ea"/>
                <a:cs typeface="+mj-cs"/>
              </a:rPr>
              <a:t>Anitha</a:t>
            </a:r>
            <a:r>
              <a:rPr lang="en-CA" sz="1200" dirty="0" smtClean="0">
                <a:latin typeface="+mj-lt"/>
                <a:ea typeface="+mj-ea"/>
                <a:cs typeface="+mj-cs"/>
              </a:rPr>
              <a:t> Maria S - Own work, CC BY-SA 4.0, </a:t>
            </a:r>
            <a:r>
              <a:rPr lang="en-CA" sz="1200" dirty="0" smtClean="0">
                <a:latin typeface="+mj-lt"/>
                <a:ea typeface="+mj-ea"/>
                <a:cs typeface="+mj-cs"/>
                <a:hlinkClick r:id="rId2"/>
              </a:rPr>
              <a:t>https://commons.wikimedia.org/w/index.php?curid=45122303</a:t>
            </a:r>
            <a:r>
              <a:rPr lang="en-CA" sz="1200" dirty="0" smtClean="0">
                <a:latin typeface="+mj-lt"/>
                <a:ea typeface="+mj-ea"/>
                <a:cs typeface="+mj-cs"/>
              </a:rPr>
              <a:t> 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9938" name="Picture 2" descr="Mary cartw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99" y="1676400"/>
            <a:ext cx="3680459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Helen T. Edwards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err="1" smtClean="0">
                <a:solidFill>
                  <a:schemeClr val="tx1"/>
                </a:solidFill>
              </a:rPr>
              <a:t>Tevatron</a:t>
            </a:r>
            <a:r>
              <a:rPr lang="en-CA" dirty="0" smtClean="0">
                <a:solidFill>
                  <a:schemeClr val="tx1"/>
                </a:solidFill>
              </a:rPr>
              <a:t>, particle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/>
            </a:r>
            <a:br>
              <a:rPr lang="en-CA" sz="1000" dirty="0" smtClean="0"/>
            </a:br>
            <a:endParaRPr lang="en-CA" sz="1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4400" y="5943600"/>
            <a:ext cx="7772400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CA" sz="1200" dirty="0" smtClean="0">
                <a:latin typeface="+mj-lt"/>
                <a:ea typeface="+mj-ea"/>
                <a:cs typeface="+mj-cs"/>
              </a:rPr>
              <a:t>By Fermi National Accelerator Laboratory - https://vms.fnal.gov/asset/detail?recid=1826402, Public Domain, </a:t>
            </a:r>
            <a:r>
              <a:rPr lang="en-CA" sz="1200" dirty="0" smtClean="0">
                <a:latin typeface="+mj-lt"/>
                <a:ea typeface="+mj-ea"/>
                <a:cs typeface="+mj-cs"/>
                <a:hlinkClick r:id="rId2"/>
              </a:rPr>
              <a:t>https://commons.wikimedia.org/w/index.php?curid=78630893</a:t>
            </a:r>
            <a:r>
              <a:rPr lang="en-CA" sz="1200" dirty="0" smtClean="0">
                <a:latin typeface="+mj-lt"/>
                <a:ea typeface="+mj-ea"/>
                <a:cs typeface="+mj-cs"/>
              </a:rPr>
              <a:t> 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8914" name="Picture 2" descr="Helen Edwards 83-0834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3200400" cy="4360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J. Ernest Wilkins Jr.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Nuclear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Dan Dry, CC BY-SA 3.0, </a:t>
            </a:r>
            <a:r>
              <a:rPr lang="en-CA" sz="1000" dirty="0" smtClean="0">
                <a:hlinkClick r:id="rId2"/>
              </a:rPr>
              <a:t>https://commons.wikimedia.org/w/index.php?curid=15457442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33794" name="Picture 2" descr="J. Ernest Wilkins, Jr. 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2936611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>
            <a:normAutofit/>
          </a:bodyPr>
          <a:lstStyle/>
          <a:p>
            <a:r>
              <a:rPr lang="en-CA" dirty="0" smtClean="0"/>
              <a:t>Helen  Dick </a:t>
            </a:r>
            <a:r>
              <a:rPr lang="en-CA" dirty="0" err="1" smtClean="0"/>
              <a:t>Megaw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crystallography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Source, Fair use, https://en.wikipedia.org/w/index.php?curid=37385432</a:t>
            </a:r>
            <a:endParaRPr lang="en-CA" sz="1000" dirty="0"/>
          </a:p>
        </p:txBody>
      </p:sp>
      <p:pic>
        <p:nvPicPr>
          <p:cNvPr id="102402" name="Picture 2" descr="Photo of Helen Megaw, wearing glasses and leaning over a piece of lab equip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3147822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Nancy Roman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Hubble space telescope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2578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NASA - https://www.astrosociety.org/wp-content/uploads/2013/07/ab2013-112.pdf, Public Domain, </a:t>
            </a:r>
            <a:r>
              <a:rPr lang="en-CA" sz="1000" dirty="0" smtClean="0">
                <a:hlinkClick r:id="rId2"/>
              </a:rPr>
              <a:t>https://commons.wikimedia.org/w/index.php?curid=64123626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26626" name="Picture 2" descr="https://upload.wikimedia.org/wikipedia/commons/d/d5/Nancy_Roman_Control_Conso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905000"/>
            <a:ext cx="4800600" cy="328671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57912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https://www.youtube.com/watch?v=EjDZpUCNKMw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Valerie Thomas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Illusion transmitter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55626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NASA - http://nssdc.gsfc.nasa.gov/nssdc_news/sept95/04_j_green_0995.html, Public Domain, </a:t>
            </a:r>
            <a:r>
              <a:rPr lang="en-CA" sz="1000" dirty="0" smtClean="0">
                <a:hlinkClick r:id="rId2"/>
              </a:rPr>
              <a:t>https://commons.wikimedia.org/w/index.php?curid=39603584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50178" name="Picture 2" descr="NASA photo of data scientist Valerie L. Thoma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4001"/>
            <a:ext cx="2991612" cy="3962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9600" y="60960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 Video: </a:t>
            </a:r>
            <a:r>
              <a:rPr lang="en-CA" dirty="0" smtClean="0">
                <a:hlinkClick r:id="rId4"/>
              </a:rPr>
              <a:t>https://www.youtube.com/watch?v=7VWHq_PsCaI</a:t>
            </a:r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Gladys West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Satellite geodesy, GPS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257800"/>
            <a:ext cx="8077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/>
            </a:r>
            <a:br>
              <a:rPr lang="en-CA" sz="1000" dirty="0" smtClean="0"/>
            </a:br>
            <a:r>
              <a:rPr lang="en-CA" sz="1000" dirty="0" smtClean="0"/>
              <a:t> By US Air Force - https://www.afspc.af.mil/News/Article-Display/Article/1707464/mathematician-inducted-into-space-and-missiles-pioneers-hall-of-fame/, Public Domain, </a:t>
            </a:r>
            <a:r>
              <a:rPr lang="en-CA" sz="1000" dirty="0" smtClean="0">
                <a:hlinkClick r:id="rId2"/>
              </a:rPr>
              <a:t>https://commons.wikimedia.org/w/index.php?curid=75159845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49154" name="Picture 2" descr="Dr Gladys West Hall of Fa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5050631" cy="336708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81000" y="60198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https://www.youtube.com/watch?v=McIemoQWv64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Yvette </a:t>
            </a:r>
            <a:r>
              <a:rPr lang="en-CA" dirty="0" err="1" smtClean="0"/>
              <a:t>Cauchois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Synchrotron, 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x-ray optics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03426" name="Picture 2" descr="Image result for yvette caucho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511747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Fabiola</a:t>
            </a:r>
            <a:r>
              <a:rPr lang="en-CA" dirty="0" smtClean="0"/>
              <a:t> </a:t>
            </a:r>
            <a:r>
              <a:rPr lang="en-CA" dirty="0" err="1" smtClean="0"/>
              <a:t>Gianotti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Particle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9436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ATLAS Experiment © 2011 CERN, CC BY-SA 4.0, https://commons.wikimedia.org/w/index.php?curid=38896344</a:t>
            </a:r>
            <a:endParaRPr lang="en-CA" sz="1000" dirty="0"/>
          </a:p>
        </p:txBody>
      </p:sp>
      <p:pic>
        <p:nvPicPr>
          <p:cNvPr id="17410" name="Picture 2" descr="https://upload.wikimedia.org/wikipedia/commons/thumb/e/e8/Portrait_of_Fabiola_Gianotti.jpg/800px-Portrait_of_Fabiola_Gianot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1752600"/>
            <a:ext cx="6176059" cy="4114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04800" y="63246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https://www.youtube.com/watch?time_continue=17&amp;v=Xtt-6kH2aSI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Marietta </a:t>
            </a:r>
            <a:r>
              <a:rPr lang="en-CA" dirty="0" err="1" smtClean="0"/>
              <a:t>Blau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Cosmic ray detection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Source, Fair use, </a:t>
            </a:r>
            <a:r>
              <a:rPr lang="en-CA" sz="1000" dirty="0" smtClean="0">
                <a:hlinkClick r:id="rId2"/>
              </a:rPr>
              <a:t>https://en.wikipedia.org/w/index.php?curid=31802482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48130" name="Picture 2" descr="Marietta Blau Portra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9" y="1676400"/>
            <a:ext cx="3159967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Kwabena</a:t>
            </a:r>
            <a:r>
              <a:rPr lang="en-CA" dirty="0" smtClean="0"/>
              <a:t> </a:t>
            </a:r>
            <a:r>
              <a:rPr lang="en-CA" dirty="0" err="1" smtClean="0"/>
              <a:t>Boahen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Computer bioengineer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7912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Courtesy of University of Pennsylvania </a:t>
            </a:r>
            <a:r>
              <a:rPr lang="en-CA" sz="1000" dirty="0" err="1" smtClean="0"/>
              <a:t>boahen</a:t>
            </a:r>
            <a:r>
              <a:rPr lang="en-CA" sz="1000" dirty="0" smtClean="0"/>
              <a:t>. </a:t>
            </a:r>
            <a:r>
              <a:rPr lang="en-CA" sz="1000" dirty="0" err="1" smtClean="0"/>
              <a:t>Kwabena</a:t>
            </a:r>
            <a:r>
              <a:rPr lang="en-CA" sz="1000" dirty="0" smtClean="0"/>
              <a:t> </a:t>
            </a:r>
            <a:r>
              <a:rPr lang="en-CA" sz="1000" dirty="0" err="1" smtClean="0"/>
              <a:t>Boahen</a:t>
            </a:r>
            <a:r>
              <a:rPr lang="en-CA" sz="1000" dirty="0" smtClean="0"/>
              <a:t>  </a:t>
            </a:r>
            <a:endParaRPr lang="en-CA" sz="1000" dirty="0"/>
          </a:p>
        </p:txBody>
      </p:sp>
      <p:pic>
        <p:nvPicPr>
          <p:cNvPr id="47106" name="Picture 2" descr="Image result for Boahen Kwab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5715000" cy="372427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81000" y="6019800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https://www.youtube.com/watch?v=mC7Q-ix_0Po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Satyendra</a:t>
            </a:r>
            <a:r>
              <a:rPr lang="en-CA" dirty="0" smtClean="0"/>
              <a:t> </a:t>
            </a:r>
            <a:r>
              <a:rPr lang="en-CA" dirty="0" err="1" smtClean="0"/>
              <a:t>Nath</a:t>
            </a:r>
            <a:r>
              <a:rPr lang="en-CA" dirty="0" smtClean="0"/>
              <a:t> Bose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Theoretical particle physics, bosons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54102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Unknown - Picture in </a:t>
            </a:r>
            <a:r>
              <a:rPr lang="en-CA" sz="1000" dirty="0" err="1" smtClean="0"/>
              <a:t>Siliconeer</a:t>
            </a:r>
            <a:r>
              <a:rPr lang="en-CA" sz="1000" dirty="0" smtClean="0"/>
              <a:t>, Public Domain, </a:t>
            </a:r>
            <a:r>
              <a:rPr lang="en-CA" sz="1000" dirty="0" smtClean="0">
                <a:hlinkClick r:id="rId2"/>
              </a:rPr>
              <a:t>https://commons.wikimedia.org/w/index.php?curid=2201891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46082" name="Picture 2" descr="SatyenBose1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2819400" cy="376677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5800" y="58674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https://www.youtube.com/watch?v=r2JVFWVQt-c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Jo Dunkley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cosmology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5058" name="Picture 2" descr="Image result for Dunkley Joa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1828800"/>
            <a:ext cx="6663267" cy="3748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Leo Esaki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Electron tunneling in semiconductors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Unknown (Asahi </a:t>
            </a:r>
            <a:r>
              <a:rPr lang="en-CA" sz="1000" dirty="0" err="1" smtClean="0"/>
              <a:t>Shinbun</a:t>
            </a:r>
            <a:r>
              <a:rPr lang="en-CA" sz="1000" dirty="0" smtClean="0"/>
              <a:t>) - http://www.gettyimages.co.uk/search/2/image?phrase=leo%20esaki%20asahi&amp;family=editorial&amp;sort=best&amp;editorialproducts=&amp;excludenudity=true&amp;page=1, Public Domain, </a:t>
            </a:r>
            <a:r>
              <a:rPr lang="en-CA" sz="1000" dirty="0" smtClean="0">
                <a:hlinkClick r:id="rId2"/>
              </a:rPr>
              <a:t>https://commons.wikimedia.org/w/index.php?curid=40844238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44034" name="Picture 2" descr="Leo Esaki 1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76400"/>
            <a:ext cx="3301746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Lene</a:t>
            </a:r>
            <a:r>
              <a:rPr lang="en-CA" dirty="0" smtClean="0"/>
              <a:t> </a:t>
            </a:r>
            <a:r>
              <a:rPr lang="en-CA" dirty="0" err="1" smtClean="0"/>
              <a:t>Hau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Stopped light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6388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(Photo courtesy of Justin </a:t>
            </a:r>
            <a:r>
              <a:rPr lang="en-CA" sz="1000" dirty="0" err="1" smtClean="0"/>
              <a:t>Ide</a:t>
            </a:r>
            <a:r>
              <a:rPr lang="en-CA" sz="1000" dirty="0" smtClean="0"/>
              <a:t>/Harvard News Office) - http://www.wpafb.af.mil/news/story.asp?id=123133604, Public Domain, https://commons.wikimedia.org/w/index.php?curid=23881324   </a:t>
            </a:r>
            <a:endParaRPr lang="en-CA" sz="1000" dirty="0"/>
          </a:p>
        </p:txBody>
      </p:sp>
      <p:pic>
        <p:nvPicPr>
          <p:cNvPr id="43010" name="Picture 2" descr="Professor Lene Hau in her laboratory at Harv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2743200" cy="411158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60960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Video: </a:t>
            </a:r>
            <a:r>
              <a:rPr lang="en-CA" dirty="0" smtClean="0">
                <a:hlinkClick r:id="rId3"/>
              </a:rPr>
              <a:t>https://www.youtube.com/watch?v=-8Nj2uTZc10</a:t>
            </a:r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Deborah S. Jin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Bose-Einstein condensate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54274" name="Picture 2" descr="Image result for Jin Deborah 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5225444" cy="3886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0" y="5791200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https://servicetoamericamedals.org/honorees/deborah-jin/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Irène</a:t>
            </a:r>
            <a:r>
              <a:rPr lang="en-CA" dirty="0" smtClean="0"/>
              <a:t> Joliot-Curie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Artificial radioactivity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53250" name="Picture 2" descr="IrÃ¨ne Joliot-Curie 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2971800" cy="44021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14400" y="60198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https://www.youtube.com/watch?v=xii_qBN0lcU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Marie-Anne </a:t>
            </a:r>
            <a:r>
              <a:rPr lang="en-CA" dirty="0" err="1" smtClean="0"/>
              <a:t>Paulze</a:t>
            </a:r>
            <a:r>
              <a:rPr lang="en-CA" dirty="0" smtClean="0"/>
              <a:t> Lavoisier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Chemical element identification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2578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Jacques-Louis David - Metropolitan Museum of Art, online database: entry 436106 (accession number: 1977.10), Public Domain, </a:t>
            </a:r>
            <a:r>
              <a:rPr lang="en-CA" sz="1000" dirty="0" smtClean="0">
                <a:hlinkClick r:id="rId2"/>
              </a:rPr>
              <a:t>https://commons.wikimedia.org/w/index.php?curid=28550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52226" name="Picture 2" descr="https://upload.wikimedia.org/wikipedia/commons/thumb/4/4e/David_-_Portrait_of_Monsieur_Lavoisier_and_His_Wife.jpg/800px-David_-_Portrait_of_Monsieur_Lavoisier_and_His_Wi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1" y="1600200"/>
            <a:ext cx="2590800" cy="341985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5800" y="5867401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https://www.youtube.com/watch?time_continue=1&amp;v=EBEh1qZo7QU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Elijah McCoy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Inventor, engineer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562600"/>
            <a:ext cx="8077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/>
            </a:r>
            <a:br>
              <a:rPr lang="en-CA" sz="1000" dirty="0" smtClean="0"/>
            </a:br>
            <a:r>
              <a:rPr lang="en-CA" sz="1000" dirty="0" smtClean="0"/>
              <a:t>Image Source: Black inventors : 1998 calendar W. P. (Wilma Patricia) </a:t>
            </a:r>
            <a:r>
              <a:rPr lang="en-CA" sz="1000" dirty="0" err="1" smtClean="0"/>
              <a:t>Holas</a:t>
            </a:r>
            <a:r>
              <a:rPr lang="en-CA" sz="1000" dirty="0" smtClean="0"/>
              <a:t>. Ottawa : Pan-African Publications, c1998. Image Credit: Moorland-Spingarn Research Centre, Howard University </a:t>
            </a:r>
            <a:endParaRPr lang="en-CA" sz="1000" dirty="0"/>
          </a:p>
        </p:txBody>
      </p:sp>
      <p:pic>
        <p:nvPicPr>
          <p:cNvPr id="51202" name="Picture 2" descr="Elijah McC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2667000" cy="392049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9600" y="609600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https://www.youtube.com/watch?v=RGnwC0gfD4g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Dorothy </a:t>
            </a:r>
            <a:r>
              <a:rPr lang="en-CA" dirty="0" err="1" smtClean="0"/>
              <a:t>Hodgkins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X-ray spectroscopy of insulin etc.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9436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NASA's Goddard Space Flight Center - https://www.nasa.gov/sites/default/files/thumbnails/image/george-alcorn.jpg, Public Domain, https://commons.wikimedia.org/w/index.php?curid=56950545</a:t>
            </a:r>
            <a:endParaRPr lang="en-CA" sz="1000" dirty="0"/>
          </a:p>
        </p:txBody>
      </p:sp>
      <p:pic>
        <p:nvPicPr>
          <p:cNvPr id="16388" name="Picture 4" descr="Image result for dorothy hodgk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4572000" cy="42862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63246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https://www.youtube.com/watch?v=yF9ejcyzdfY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Margaret Burbidge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0" y="1981200"/>
            <a:ext cx="25146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Stellar nuclear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5626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Annie </a:t>
            </a:r>
            <a:r>
              <a:rPr lang="en-CA" sz="1000" dirty="0" err="1" smtClean="0"/>
              <a:t>Gracy</a:t>
            </a:r>
            <a:r>
              <a:rPr lang="en-CA" sz="1000" dirty="0" smtClean="0"/>
              <a:t> - Own work, CC BY-SA 4.0, https://commons.wikimedia.org/w/index.php?curid=46506719</a:t>
            </a:r>
            <a:endParaRPr lang="en-CA" sz="1000" dirty="0"/>
          </a:p>
        </p:txBody>
      </p:sp>
      <p:pic>
        <p:nvPicPr>
          <p:cNvPr id="107522" name="Picture 2" descr="Margaret burbid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4953000" cy="344388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28600" y="5943600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https://www.youtube.com/watch?v=Uu126S7iRBg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Meghnad</a:t>
            </a:r>
            <a:r>
              <a:rPr lang="en-CA" dirty="0" smtClean="0"/>
              <a:t> </a:t>
            </a:r>
            <a:r>
              <a:rPr lang="en-CA" dirty="0" err="1" smtClean="0"/>
              <a:t>Saha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astrophysicist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Unknown - http://www.rkmstudentshome.org/our-inspirations/, Public Domain, </a:t>
            </a:r>
            <a:r>
              <a:rPr lang="en-CA" sz="1000" dirty="0" smtClean="0">
                <a:hlinkClick r:id="rId2"/>
              </a:rPr>
              <a:t>https://commons.wikimedia.org/w/index.php?curid=39500054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59394" name="Picture 2" descr="Dr-Meghnad-Sa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26286"/>
            <a:ext cx="3048000" cy="4393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Lise</a:t>
            </a:r>
            <a:r>
              <a:rPr lang="en-CA" dirty="0" smtClean="0"/>
              <a:t> Meitner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Nuclear physics, fission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2578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Smithsonian Institution - </a:t>
            </a:r>
            <a:r>
              <a:rPr lang="en-CA" sz="1000" dirty="0" err="1" smtClean="0"/>
              <a:t>Flickr</a:t>
            </a:r>
            <a:r>
              <a:rPr lang="en-CA" sz="1000" dirty="0" smtClean="0"/>
              <a:t>: </a:t>
            </a:r>
            <a:r>
              <a:rPr lang="en-CA" sz="1000" dirty="0" err="1" smtClean="0"/>
              <a:t>Lise</a:t>
            </a:r>
            <a:r>
              <a:rPr lang="en-CA" sz="1000" dirty="0" smtClean="0"/>
              <a:t> Meitner (1878-1968), lecturing at Catholic University, Washington, D.C., 1946, No restrictions, </a:t>
            </a:r>
            <a:r>
              <a:rPr lang="en-CA" sz="1000" dirty="0" smtClean="0">
                <a:hlinkClick r:id="rId2"/>
              </a:rPr>
              <a:t>https://commons.wikimedia.org/w/index.php?curid=18386027</a:t>
            </a:r>
            <a:r>
              <a:rPr lang="en-CA" sz="1000" dirty="0" smtClean="0"/>
              <a:t>  </a:t>
            </a:r>
            <a:endParaRPr lang="en-CA" sz="1000" dirty="0"/>
          </a:p>
        </p:txBody>
      </p:sp>
      <p:pic>
        <p:nvPicPr>
          <p:cNvPr id="58370" name="Picture 2" descr="Lise Meitner (1878-1968), lecturing at Catholic University, Washington, D.C., 1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3999"/>
            <a:ext cx="2590800" cy="350729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09600" y="57150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https://www.youtube.com/watch?v=uZZFG58G_jE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b="1" dirty="0" smtClean="0"/>
              <a:t>France Anne </a:t>
            </a:r>
            <a:r>
              <a:rPr lang="en-CA" b="1" dirty="0" err="1" smtClean="0"/>
              <a:t>Córdova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astrophysicist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334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National Science Foundation - https://www.nsf.gov/news/speeches/cordova/cordova_bio.jsp, Public Domain, https://commons.wikimedia.org/w/index.php?curid=61626982   </a:t>
            </a:r>
            <a:endParaRPr lang="en-CA" sz="1000" dirty="0"/>
          </a:p>
        </p:txBody>
      </p:sp>
      <p:pic>
        <p:nvPicPr>
          <p:cNvPr id="89092" name="Picture 4" descr="France A. CÃ³rdova official 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2863602" cy="3657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5800" y="6019800"/>
            <a:ext cx="308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https://vimeo.com/175548053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Ida </a:t>
            </a:r>
            <a:r>
              <a:rPr lang="en-CA" dirty="0" err="1" smtClean="0"/>
              <a:t>Noddack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Nuclear physics, fission, rhenium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</a:t>
            </a:r>
            <a:r>
              <a:rPr lang="en-CA" sz="1000" dirty="0" err="1" smtClean="0"/>
              <a:t>Dome_de</a:t>
            </a:r>
            <a:r>
              <a:rPr lang="en-CA" sz="1000" dirty="0" smtClean="0"/>
              <a:t>, CC BY-SA 3.0, </a:t>
            </a:r>
            <a:r>
              <a:rPr lang="en-CA" sz="1000" dirty="0" smtClean="0">
                <a:hlinkClick r:id="rId2"/>
              </a:rPr>
              <a:t>https://commons.wikimedia.org/w/index.php?curid=1570016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57346" name="Picture 2" descr="Ida Noddack-Tack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84904"/>
            <a:ext cx="3124200" cy="4611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Emmy </a:t>
            </a:r>
            <a:r>
              <a:rPr lang="en-CA" dirty="0" err="1" smtClean="0"/>
              <a:t>Noether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Symmetry and conservation laws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4864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Unknown - Emmy </a:t>
            </a:r>
            <a:r>
              <a:rPr lang="en-CA" sz="1000" dirty="0" err="1" smtClean="0"/>
              <a:t>Noether</a:t>
            </a:r>
            <a:r>
              <a:rPr lang="en-CA" sz="1000" dirty="0" smtClean="0"/>
              <a:t> (1882-1935), Public Domain, </a:t>
            </a:r>
            <a:r>
              <a:rPr lang="en-CA" sz="1000" dirty="0" smtClean="0">
                <a:hlinkClick r:id="rId2"/>
              </a:rPr>
              <a:t>https://commons.wikimedia.org/w/index.php?curid=66702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56322" name="Picture 2" descr="Noet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2514600" cy="383162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9600" y="59436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https://www.youtube.com/watch?v=Rqfj7n5aSwY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Payne-</a:t>
            </a:r>
            <a:r>
              <a:rPr lang="en-CA" dirty="0" err="1" smtClean="0"/>
              <a:t>Gaposchkin</a:t>
            </a:r>
            <a:r>
              <a:rPr lang="en-CA" dirty="0" smtClean="0"/>
              <a:t> Cecilia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Astrophysics, star composition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5638800"/>
            <a:ext cx="8077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/>
            </a:r>
            <a:br>
              <a:rPr lang="en-CA" sz="1000" dirty="0" smtClean="0"/>
            </a:br>
            <a:r>
              <a:rPr lang="en-CA" sz="1000" dirty="0" smtClean="0"/>
              <a:t> By Smithsonian Institution from United States - Cecilia Helena Payne </a:t>
            </a:r>
            <a:r>
              <a:rPr lang="en-CA" sz="1000" dirty="0" err="1" smtClean="0"/>
              <a:t>Gaposchkin</a:t>
            </a:r>
            <a:r>
              <a:rPr lang="en-CA" sz="1000" dirty="0" smtClean="0"/>
              <a:t> (1900-1979)Uploaded by </a:t>
            </a:r>
            <a:r>
              <a:rPr lang="en-CA" sz="1000" dirty="0" err="1" smtClean="0"/>
              <a:t>Fæ</a:t>
            </a:r>
            <a:r>
              <a:rPr lang="en-CA" sz="1000" dirty="0" smtClean="0"/>
              <a:t>, No restrictions, </a:t>
            </a:r>
            <a:r>
              <a:rPr lang="en-CA" sz="1000" dirty="0" smtClean="0">
                <a:hlinkClick r:id="rId2"/>
              </a:rPr>
              <a:t>https://commons.wikimedia.org/w/index.php?curid=18877957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55298" name="Picture 2" descr="https://upload.wikimedia.org/wikipedia/commons/thumb/3/3e/Cecilia_Helena_Payne_Gaposchkin_%281900-1979%29_%283%29.jpg/1024px-Cecilia_Helena_Payne_Gaposchkin_%281900-1979%29_%283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5486400" cy="437197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04800" y="62484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 Video: </a:t>
            </a:r>
            <a:r>
              <a:rPr lang="en-CA" dirty="0" smtClean="0">
                <a:hlinkClick r:id="rId4"/>
              </a:rPr>
              <a:t>https://www.youtube.com/watch?v=B2PUStoc09A</a:t>
            </a:r>
            <a:r>
              <a:rPr lang="en-CA" dirty="0" smtClean="0"/>
              <a:t>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Abdus</a:t>
            </a:r>
            <a:r>
              <a:rPr lang="en-CA" dirty="0" smtClean="0"/>
              <a:t> Salam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Theoretical physics, electroweak theory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</a:t>
            </a:r>
            <a:r>
              <a:rPr lang="en-CA" sz="1000" dirty="0" err="1" smtClean="0"/>
              <a:t>Molendijk</a:t>
            </a:r>
            <a:r>
              <a:rPr lang="en-CA" sz="1000" dirty="0" smtClean="0"/>
              <a:t>, Bart / </a:t>
            </a:r>
            <a:r>
              <a:rPr lang="en-CA" sz="1000" dirty="0" err="1" smtClean="0"/>
              <a:t>Anefo</a:t>
            </a:r>
            <a:r>
              <a:rPr lang="en-CA" sz="1000" dirty="0" smtClean="0"/>
              <a:t> - [1] Dutch National Archives, The Hague, </a:t>
            </a:r>
            <a:r>
              <a:rPr lang="en-CA" sz="1000" dirty="0" err="1" smtClean="0"/>
              <a:t>Fotocollectie</a:t>
            </a:r>
            <a:r>
              <a:rPr lang="en-CA" sz="1000" dirty="0" smtClean="0"/>
              <a:t> </a:t>
            </a:r>
            <a:r>
              <a:rPr lang="en-CA" sz="1000" dirty="0" err="1" smtClean="0"/>
              <a:t>Algemeen</a:t>
            </a:r>
            <a:r>
              <a:rPr lang="en-CA" sz="1000" dirty="0" smtClean="0"/>
              <a:t> </a:t>
            </a:r>
            <a:r>
              <a:rPr lang="en-CA" sz="1000" dirty="0" err="1" smtClean="0"/>
              <a:t>Nederlands</a:t>
            </a:r>
            <a:r>
              <a:rPr lang="en-CA" sz="1000" dirty="0" smtClean="0"/>
              <a:t> </a:t>
            </a:r>
            <a:r>
              <a:rPr lang="en-CA" sz="1000" dirty="0" err="1" smtClean="0"/>
              <a:t>Persbureau</a:t>
            </a:r>
            <a:r>
              <a:rPr lang="en-CA" sz="1000" dirty="0" smtClean="0"/>
              <a:t> (</a:t>
            </a:r>
            <a:r>
              <a:rPr lang="en-CA" sz="1000" dirty="0" err="1" smtClean="0"/>
              <a:t>ANeFo</a:t>
            </a:r>
            <a:r>
              <a:rPr lang="en-CA" sz="1000" dirty="0" smtClean="0"/>
              <a:t>), 1945-1989, </a:t>
            </a:r>
            <a:r>
              <a:rPr lang="en-CA" sz="1000" dirty="0" err="1" smtClean="0"/>
              <a:t>Nummer</a:t>
            </a:r>
            <a:r>
              <a:rPr lang="en-CA" sz="1000" dirty="0" smtClean="0"/>
              <a:t> </a:t>
            </a:r>
            <a:r>
              <a:rPr lang="en-CA" sz="1000" dirty="0" err="1" smtClean="0"/>
              <a:t>toegang</a:t>
            </a:r>
            <a:r>
              <a:rPr lang="en-CA" sz="1000" dirty="0" smtClean="0"/>
              <a:t> 2.24.01.05 </a:t>
            </a:r>
            <a:r>
              <a:rPr lang="en-CA" sz="1000" dirty="0" err="1" smtClean="0"/>
              <a:t>Bestanddeelnummer</a:t>
            </a:r>
            <a:r>
              <a:rPr lang="en-CA" sz="1000" dirty="0" smtClean="0"/>
              <a:t> 933-9976, CC BY-SA 3.0 </a:t>
            </a:r>
            <a:r>
              <a:rPr lang="en-CA" sz="1000" dirty="0" err="1" smtClean="0"/>
              <a:t>nl</a:t>
            </a:r>
            <a:r>
              <a:rPr lang="en-CA" sz="1000" dirty="0" smtClean="0"/>
              <a:t>, </a:t>
            </a:r>
            <a:r>
              <a:rPr lang="en-CA" sz="1000" dirty="0" smtClean="0">
                <a:hlinkClick r:id="rId2"/>
              </a:rPr>
              <a:t>https://commons.wikimedia.org/w/index.php?curid=31963525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66562" name="Picture 2" descr="Abdus Salam 1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3581400" cy="4409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Esther Conwell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Transistors, optic fibres, lasers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08546" name="AutoShape 2" descr="Image result for Phyllis st. Cyr fre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8548" name="AutoShape 4" descr="Image result for Phyllis st. Cyr fre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8550" name="AutoShape 6" descr="Image result for Phyllis st. Cyr fre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8554" name="Picture 10" descr="Image result for Esther conw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3048000" cy="411891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33400" y="6019800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https://www.youtube.com/watch?time_continue=126&amp;v=AtUZsj-AfBs</a:t>
            </a:r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Samuel C. C. Ting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Particle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</a:t>
            </a:r>
            <a:r>
              <a:rPr lang="en-CA" sz="1000" dirty="0" err="1" smtClean="0"/>
              <a:t>Toastforbrekkie</a:t>
            </a:r>
            <a:r>
              <a:rPr lang="en-CA" sz="1000" dirty="0" smtClean="0"/>
              <a:t> - Own work, CC BY-SA 3.0, </a:t>
            </a:r>
            <a:r>
              <a:rPr lang="en-CA" sz="1000" dirty="0" smtClean="0">
                <a:hlinkClick r:id="rId2"/>
              </a:rPr>
              <a:t>https://commons.wikimedia.org/w/index.php?curid=14049578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65538" name="Picture 2" descr="Samuel ting 10-19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2983468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Agnes </a:t>
            </a:r>
            <a:r>
              <a:rPr lang="en-CA" dirty="0" err="1" smtClean="0"/>
              <a:t>Pockels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2057400"/>
            <a:ext cx="3124200" cy="36576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Surface tension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8674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Unknown - http://www.physics.ucla.edu/~cwp/Phase2/Pockels,_Agnes@871234567.html 2013-07-13 01:01:18, Public Domain, https://commons.wikimedia.org/w/index.php?curid=27223603</a:t>
            </a:r>
            <a:endParaRPr lang="en-CA" sz="1000" dirty="0"/>
          </a:p>
        </p:txBody>
      </p:sp>
      <p:pic>
        <p:nvPicPr>
          <p:cNvPr id="1026" name="Picture 2" descr="https://upload.wikimedia.org/wikipedia/commons/5/5d/Agnes_Pocke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00200"/>
            <a:ext cx="3124200" cy="429577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6211669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https://www.youtube.com/watch?v=jPsgzfKb5Fc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Edith Anne </a:t>
            </a:r>
            <a:r>
              <a:rPr lang="en-CA" dirty="0" err="1" smtClean="0"/>
              <a:t>Stoney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Medical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6096000"/>
            <a:ext cx="8077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Unknown photographer, archivist could not attribute it to a photographer(Life time: photograph pre-1894) - Original publication: not published, private photograph currently held in </a:t>
            </a:r>
            <a:r>
              <a:rPr lang="en-CA" sz="1000" dirty="0" err="1" smtClean="0"/>
              <a:t>Newnham</a:t>
            </a:r>
            <a:r>
              <a:rPr lang="en-CA" sz="1000" dirty="0" smtClean="0"/>
              <a:t> College </a:t>
            </a:r>
            <a:r>
              <a:rPr lang="en-CA" sz="1000" dirty="0" err="1" smtClean="0"/>
              <a:t>archiveImmediate</a:t>
            </a:r>
            <a:r>
              <a:rPr lang="en-CA" sz="1000" dirty="0" smtClean="0"/>
              <a:t> source: scan of the original photograph, Public Domain, https://commons.wikimedia.org/w/index.php?curid=64337881   </a:t>
            </a:r>
            <a:endParaRPr lang="en-CA" sz="1000" dirty="0"/>
          </a:p>
        </p:txBody>
      </p:sp>
      <p:pic>
        <p:nvPicPr>
          <p:cNvPr id="64514" name="Picture 2" descr="Edith Anne Ston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3593171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Kathy </a:t>
            </a:r>
            <a:r>
              <a:rPr lang="en-CA" dirty="0" err="1" smtClean="0"/>
              <a:t>Vivas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astrophysics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/>
            </a:r>
            <a:br>
              <a:rPr lang="en-CA" sz="1000" dirty="0" smtClean="0"/>
            </a:br>
            <a:r>
              <a:rPr lang="en-CA" sz="1000" dirty="0" smtClean="0"/>
              <a:t>This work is licensed under the </a:t>
            </a:r>
            <a:r>
              <a:rPr lang="en-CA" sz="1000" dirty="0" smtClean="0">
                <a:hlinkClick r:id="rId2"/>
              </a:rPr>
              <a:t>Government of Japan Standard Terms of Use (Ver.2.0)</a:t>
            </a:r>
            <a:r>
              <a:rPr lang="en-CA" sz="1000" dirty="0" smtClean="0"/>
              <a:t>. The Terms of Use are compatible with the </a:t>
            </a:r>
            <a:r>
              <a:rPr lang="en-CA" sz="1000" dirty="0" smtClean="0">
                <a:hlinkClick r:id="rId3"/>
              </a:rPr>
              <a:t>Creative Commons Attribution License 4.0 International</a:t>
            </a:r>
            <a:r>
              <a:rPr lang="en-CA" sz="1000" dirty="0" smtClean="0"/>
              <a:t>. </a:t>
            </a:r>
            <a:endParaRPr lang="en-CA" sz="1000" dirty="0"/>
          </a:p>
        </p:txBody>
      </p:sp>
      <p:pic>
        <p:nvPicPr>
          <p:cNvPr id="63490" name="Picture 2" descr="Image result for Vivas Kath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676400"/>
            <a:ext cx="4010025" cy="4276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Wang </a:t>
            </a:r>
            <a:r>
              <a:rPr lang="en-CA" dirty="0" err="1" smtClean="0"/>
              <a:t>Zhenyi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astronomer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>
                <a:hlinkClick r:id="rId2"/>
              </a:rPr>
              <a:t>MATTEO FARINELLA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62466" name="Picture 2" descr="https://images.takeshape.io/fd194db7-7b25-4b5a-8cc7-da7f31fab475/dev/54d98ab5-960d-471b-b1a3-eda0170eb0a4/Massive_Zhenyi_deck.psd?auto=compress%2Cform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3352800" cy="469392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286000" y="6019800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https://www.youtube.com/watch?v=JMnbfSGO1x4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Sau</a:t>
            </a:r>
            <a:r>
              <a:rPr lang="en-CA" dirty="0" smtClean="0"/>
              <a:t> </a:t>
            </a:r>
            <a:r>
              <a:rPr lang="en-CA" dirty="0" err="1" smtClean="0"/>
              <a:t>Lan</a:t>
            </a:r>
            <a:r>
              <a:rPr lang="en-CA" dirty="0" smtClean="0"/>
              <a:t> Wu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Particle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b="1" dirty="0" smtClean="0">
                <a:hlinkClick r:id="rId2"/>
              </a:rPr>
              <a:t>http://wisconsin.cern.ch/slw/</a:t>
            </a:r>
            <a:endParaRPr lang="en-CA" sz="1000" dirty="0"/>
          </a:p>
        </p:txBody>
      </p:sp>
      <p:pic>
        <p:nvPicPr>
          <p:cNvPr id="61442" name="Picture 2" descr="https://artscimedia.case.edu/wp-content/uploads/sites/218/2018/05/31105244/W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3676650" cy="4324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Hideki Yukawa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Particle physics, pi meson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Nobel foundation - http://nobelprize.org/nobel_prizes/physics/laureates/1949/yukawa-bio.html, Public Domain, </a:t>
            </a:r>
            <a:r>
              <a:rPr lang="en-CA" sz="1000" dirty="0" smtClean="0">
                <a:hlinkClick r:id="rId2"/>
              </a:rPr>
              <a:t>https://commons.wikimedia.org/w/index.php?curid=6182205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60418" name="Picture 2" descr="Yukaw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3200400" cy="4526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Rosalind Franklin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Crystallography, DNA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4102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Jewish Chronicle Archive/Heritage-</a:t>
            </a:r>
            <a:r>
              <a:rPr lang="en-CA" sz="1000" dirty="0" err="1" smtClean="0"/>
              <a:t>Imageshttp</a:t>
            </a:r>
            <a:r>
              <a:rPr lang="en-CA" sz="1000" dirty="0" smtClean="0"/>
              <a:t>://www.britannica.com/EBchecked/topic-art/217394/99712/Rosalind-Franklin, Fair use, </a:t>
            </a:r>
            <a:r>
              <a:rPr lang="en-CA" sz="1000" dirty="0" smtClean="0">
                <a:hlinkClick r:id="rId2"/>
              </a:rPr>
              <a:t>https://en.wikipedia.org/w/index.php?curid=24959067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22530" name="Picture 2" descr="Rosalind Franklin (1920-195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2858460" cy="3657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" y="5943600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 Video: </a:t>
            </a:r>
            <a:r>
              <a:rPr lang="en-CA" dirty="0" smtClean="0">
                <a:hlinkClick r:id="rId4"/>
              </a:rPr>
              <a:t>https://www.youtube.com/watch?v=B2PUStoc09A</a:t>
            </a:r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Juan </a:t>
            </a:r>
            <a:r>
              <a:rPr lang="en-CA" dirty="0" err="1" smtClean="0"/>
              <a:t>Martín</a:t>
            </a:r>
            <a:r>
              <a:rPr lang="en-CA" dirty="0" smtClean="0"/>
              <a:t> </a:t>
            </a:r>
            <a:r>
              <a:rPr lang="en-CA" dirty="0" err="1" smtClean="0"/>
              <a:t>Maldacena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Quantum gravity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</a:t>
            </a:r>
            <a:r>
              <a:rPr lang="en-CA" sz="1000" dirty="0" err="1" smtClean="0"/>
              <a:t>Lumidek</a:t>
            </a:r>
            <a:r>
              <a:rPr lang="en-CA" sz="1000" dirty="0" smtClean="0"/>
              <a:t> at English Wikipedia - Own work by the original </a:t>
            </a:r>
            <a:r>
              <a:rPr lang="en-CA" sz="1000" dirty="0" err="1" smtClean="0"/>
              <a:t>uploader</a:t>
            </a:r>
            <a:r>
              <a:rPr lang="en-CA" sz="1000" dirty="0" smtClean="0"/>
              <a:t>, CC BY 3.0, </a:t>
            </a:r>
            <a:r>
              <a:rPr lang="en-CA" sz="1000" dirty="0" smtClean="0">
                <a:hlinkClick r:id="rId2"/>
              </a:rPr>
              <a:t>https://commons.wikimedia.org/w/index.php?curid=1033808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88066" name="Picture 2" descr="JuanMaldace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76400"/>
            <a:ext cx="3308684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Hedy</a:t>
            </a:r>
            <a:r>
              <a:rPr lang="en-CA" dirty="0" smtClean="0"/>
              <a:t> </a:t>
            </a:r>
            <a:r>
              <a:rPr lang="en-CA" dirty="0" err="1" smtClean="0"/>
              <a:t>Lamarr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Inventor, frequency hopping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6388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Unknown - eBay, Public Domain, </a:t>
            </a:r>
            <a:r>
              <a:rPr lang="en-CA" sz="1000" dirty="0" smtClean="0">
                <a:hlinkClick r:id="rId2"/>
              </a:rPr>
              <a:t>https://commons.wikimedia.org/w/index.php?curid=47176716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72706" name="Picture 2" descr="Hedy Lamarr Publicity Photo for The Heavenly Body 1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1600200"/>
            <a:ext cx="3124200" cy="391572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5800" y="6019800"/>
            <a:ext cx="3630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mtClean="0"/>
              <a:t>Video: </a:t>
            </a:r>
            <a:r>
              <a:rPr lang="en-CA" smtClean="0">
                <a:hlinkClick r:id="rId4"/>
              </a:rPr>
              <a:t>https://vimeo.com/12017017</a:t>
            </a:r>
            <a:endParaRPr lang="en-CA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C. V. Raman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Light scattering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>
                <a:hlinkClick r:id="rId2"/>
              </a:rPr>
              <a:t>https://www.nobelprize.org/prizes/physics/1930/raman/biographical/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71682" name="Picture 2" descr="Image result for Chandrasekhara Venkata Ra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3048000" cy="4572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Mildred </a:t>
            </a:r>
            <a:r>
              <a:rPr lang="en-CA" dirty="0" err="1" smtClean="0"/>
              <a:t>Dresselhaus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Carbon engineering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5626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>
                <a:hlinkClick r:id="rId2"/>
              </a:rPr>
              <a:t>By Official White House Photo by Pete Souza - https://www.flickr.com/photos/whitehouse/7365530528/in/photostream, Public Domain, https://commons.wikimedia.org/w/index.php?curid=38819247/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109570" name="Picture 2" descr="Barack Obama greets Burton Richter and Mildred Dresselhaus (cropped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0"/>
            <a:ext cx="2819400" cy="381900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60198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https://www.youtube.com/watch?v=oPfh5nb09yY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Isamu </a:t>
            </a:r>
            <a:r>
              <a:rPr lang="en-CA" dirty="0" err="1" smtClean="0"/>
              <a:t>Akasaki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Semiconductor technology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/>
            </a:r>
            <a:br>
              <a:rPr lang="en-CA" sz="1000" dirty="0" smtClean="0"/>
            </a:br>
            <a:r>
              <a:rPr lang="en-CA" sz="1000" dirty="0" smtClean="0"/>
              <a:t>This work is licensed under the </a:t>
            </a:r>
            <a:r>
              <a:rPr lang="en-CA" sz="1000" dirty="0" smtClean="0">
                <a:hlinkClick r:id="rId2"/>
              </a:rPr>
              <a:t>Government of Japan Standard Terms of Use (Ver.2.0)</a:t>
            </a:r>
            <a:r>
              <a:rPr lang="en-CA" sz="1000" dirty="0" smtClean="0"/>
              <a:t>. The Terms of Use are compatible with the </a:t>
            </a:r>
            <a:r>
              <a:rPr lang="en-CA" sz="1000" dirty="0" smtClean="0">
                <a:hlinkClick r:id="rId3"/>
              </a:rPr>
              <a:t>Creative Commons Attribution License 4.0 International</a:t>
            </a:r>
            <a:r>
              <a:rPr lang="en-CA" sz="1000" dirty="0" smtClean="0"/>
              <a:t>. </a:t>
            </a:r>
            <a:endParaRPr lang="en-CA" sz="1000" dirty="0"/>
          </a:p>
        </p:txBody>
      </p:sp>
      <p:pic>
        <p:nvPicPr>
          <p:cNvPr id="15362" name="Picture 2" descr="Isamu Akasaki 201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524000"/>
            <a:ext cx="2971800" cy="4576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Yang Chen-</a:t>
            </a:r>
            <a:r>
              <a:rPr lang="en-CA" dirty="0" err="1" smtClean="0"/>
              <a:t>Ning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Particle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1722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smtClean="0"/>
              <a:t>This file is licensed under the </a:t>
            </a:r>
            <a:r>
              <a:rPr lang="en-CA" sz="1000" smtClean="0">
                <a:hlinkClick r:id="rId2" tooltip="w:en:Creative Commons"/>
              </a:rPr>
              <a:t>Creative Commons</a:t>
            </a:r>
            <a:r>
              <a:rPr lang="en-CA" sz="1000" smtClean="0"/>
              <a:t> </a:t>
            </a:r>
            <a:r>
              <a:rPr lang="en-CA" sz="1000" smtClean="0">
                <a:hlinkClick r:id="rId3"/>
              </a:rPr>
              <a:t>Attribution-Share Alike 3.0 </a:t>
            </a:r>
            <a:r>
              <a:rPr lang="en-CA" sz="1000" dirty="0" err="1" smtClean="0">
                <a:hlinkClick r:id="rId3"/>
              </a:rPr>
              <a:t>Unported</a:t>
            </a:r>
            <a:r>
              <a:rPr lang="en-CA" sz="1000" dirty="0" smtClean="0"/>
              <a:t> license. </a:t>
            </a:r>
            <a:endParaRPr lang="en-CA" sz="1000" dirty="0"/>
          </a:p>
        </p:txBody>
      </p:sp>
      <p:pic>
        <p:nvPicPr>
          <p:cNvPr id="70658" name="Picture 2" descr="https://upload.wikimedia.org/wikipedia/commons/f/f8/CNYa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600200"/>
            <a:ext cx="4627852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John </a:t>
            </a:r>
            <a:r>
              <a:rPr lang="en-CA" dirty="0" err="1" smtClean="0"/>
              <a:t>Dabiri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Biophysics, jellyfish propulsion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69634" name="Picture 2" descr="https://me.stanford.edu/sites/g/files/sbiybj9736/f/styles/large-square/public/e14f141595b289142dced22ca129478c.jpg?itok=G8N5f9U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4419598" cy="4419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66800" y="60198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https://www.youtube.com/watch?v=3ebn6qyJAeY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Aprille</a:t>
            </a:r>
            <a:r>
              <a:rPr lang="en-CA" dirty="0" smtClean="0"/>
              <a:t> Ericsson-Jackson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NASA engineer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257800"/>
            <a:ext cx="807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NASA/Goddard/Bill </a:t>
            </a:r>
            <a:r>
              <a:rPr lang="en-CA" sz="1000" dirty="0" err="1" smtClean="0"/>
              <a:t>Hrybyk</a:t>
            </a:r>
            <a:r>
              <a:rPr lang="en-CA" sz="1000" dirty="0" smtClean="0"/>
              <a:t> - NASA Goddard Space Flight Center via </a:t>
            </a:r>
            <a:r>
              <a:rPr lang="en-CA" sz="1000" dirty="0" err="1" smtClean="0"/>
              <a:t>Flickr</a:t>
            </a:r>
            <a:r>
              <a:rPr lang="en-CA" sz="1000" dirty="0" smtClean="0"/>
              <a:t> https://www.flickr.com/photos/nasa_goddard/24827529912/in/photolist-DPVzEy-CouoCJ-DbqwZJ-DiFLdQ-CTTdUw-bkaEYN-by5yCk-by5yye-bkaF3b-by5ysX-by5yjD-bkaEBU-by5yFB-FbQb41-CorSaU-Fkdfj7-FnvN4T-EUWAsd, CC BY 2.0, </a:t>
            </a:r>
            <a:r>
              <a:rPr lang="en-CA" sz="1000" dirty="0" smtClean="0">
                <a:hlinkClick r:id="rId2"/>
              </a:rPr>
              <a:t>https://commons.wikimedia.org/w/index.php?curid=57030895</a:t>
            </a:r>
            <a:endParaRPr lang="en-CA" sz="1000" dirty="0" smtClean="0"/>
          </a:p>
          <a:p>
            <a:endParaRPr lang="en-CA" sz="1000" dirty="0"/>
          </a:p>
        </p:txBody>
      </p:sp>
      <p:pic>
        <p:nvPicPr>
          <p:cNvPr id="68610" name="Picture 2" descr="Aprille Erics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1600200"/>
            <a:ext cx="4038600" cy="356532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" y="59436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https://www.youtube.com/watch?v=DywbwPU7Zzw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Sophie </a:t>
            </a:r>
            <a:r>
              <a:rPr lang="en-CA" dirty="0" err="1" smtClean="0"/>
              <a:t>Germain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Mathematician, physicist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74756" name="Picture 4" descr="https://tumblehometalks.files.wordpress.com/2013/04/gemain-m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28800"/>
            <a:ext cx="3429000" cy="412250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90600" y="6019800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https://www.youtube.com/watch?v=MWOruZtCDHw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James Andrew Harris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Nuclear physics, new elements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77826" name="Picture 2" descr="Harris_Jam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3343275" cy="444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Juliet Lee-</a:t>
            </a:r>
            <a:r>
              <a:rPr lang="en-CA" dirty="0" err="1" smtClean="0"/>
              <a:t>Franzini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20574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Particle physics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10598" name="Picture 6" descr="Image result for juliet lee franz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5100992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Makoto Kobayashi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Particle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</a:t>
            </a:r>
            <a:r>
              <a:rPr lang="en-CA" sz="1000" dirty="0" err="1" smtClean="0"/>
              <a:t>Prolineserver</a:t>
            </a:r>
            <a:r>
              <a:rPr lang="en-CA" sz="1000" dirty="0" smtClean="0"/>
              <a:t> (talk) - Own work, GFDL 1.2, </a:t>
            </a:r>
            <a:r>
              <a:rPr lang="en-CA" sz="1000" dirty="0" smtClean="0">
                <a:hlinkClick r:id="rId2"/>
              </a:rPr>
              <a:t>https://commons.wikimedia.org/w/index.php?curid=5446488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76802" name="Picture 2" descr="Makoto Kobayashi-press conference Dec 07th, 2008-2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3279852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Inge</a:t>
            </a:r>
            <a:r>
              <a:rPr lang="en-CA" dirty="0" smtClean="0"/>
              <a:t> Lehmann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Geophysics, seismology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75778" name="AutoShape 2" descr="Inge_Lehmann_19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5780" name="AutoShape 4" descr="Inge_Lehmann_19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5782" name="AutoShape 6" descr="Inge_Lehmann_19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5786" name="Picture 10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3700599" cy="4267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38200" y="60198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https://www.youtube.com/watch?v=w2Tj-8FJFeY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Leona Woods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Nuclear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45789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Argonne National Laboratory - Leona Woods Marshall Libby, Uranium People, pp. 182-183, Public Domain, </a:t>
            </a:r>
            <a:r>
              <a:rPr lang="en-CA" sz="1000" dirty="0" smtClean="0">
                <a:hlinkClick r:id="rId2"/>
              </a:rPr>
              <a:t>https://commons.wikimedia.org/w/index.php?curid=25600002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73730" name="Picture 2" descr="Leona Wood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3377438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Elsie </a:t>
            </a:r>
            <a:r>
              <a:rPr lang="en-CA" dirty="0" err="1" smtClean="0"/>
              <a:t>MacGill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Aeronautical engineer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7912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(courtesy Library and Archives Canada/Credit: Ashley and </a:t>
            </a:r>
            <a:r>
              <a:rPr lang="en-CA" sz="1000" dirty="0" err="1" smtClean="0"/>
              <a:t>Crippen</a:t>
            </a:r>
            <a:r>
              <a:rPr lang="en-CA" sz="1000" dirty="0" smtClean="0"/>
              <a:t>/Elsie Gregory </a:t>
            </a:r>
            <a:r>
              <a:rPr lang="en-CA" sz="1000" dirty="0" err="1" smtClean="0"/>
              <a:t>MacGill</a:t>
            </a:r>
            <a:r>
              <a:rPr lang="en-CA" sz="1000" dirty="0" smtClean="0"/>
              <a:t> collection/PA-148464  </a:t>
            </a:r>
            <a:endParaRPr lang="en-CA" sz="1000" dirty="0"/>
          </a:p>
        </p:txBody>
      </p:sp>
      <p:pic>
        <p:nvPicPr>
          <p:cNvPr id="80898" name="Picture 2" descr="https://tce-live2.s3.amazonaws.com/media/media/008643e1-8d7f-4f2b-85d8-7c3f94caecd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77034"/>
            <a:ext cx="3352800" cy="413065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5800" y="6096000"/>
            <a:ext cx="579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https://www.youtube.com/watch?v=WZoulEgf348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Harriet Brooks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Radioactivity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7912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The original </a:t>
            </a:r>
            <a:r>
              <a:rPr lang="en-CA" sz="1000" dirty="0" err="1" smtClean="0"/>
              <a:t>uploader</a:t>
            </a:r>
            <a:r>
              <a:rPr lang="en-CA" sz="1000" dirty="0" smtClean="0"/>
              <a:t> was </a:t>
            </a:r>
            <a:r>
              <a:rPr lang="en-CA" sz="1000" dirty="0" err="1" smtClean="0"/>
              <a:t>QueenAdelaide</a:t>
            </a:r>
            <a:r>
              <a:rPr lang="en-CA" sz="1000" dirty="0" smtClean="0"/>
              <a:t> at English Wikipedia. - Transferred from </a:t>
            </a:r>
            <a:r>
              <a:rPr lang="en-CA" sz="1000" dirty="0" err="1" smtClean="0"/>
              <a:t>en.wikipedia</a:t>
            </a:r>
            <a:r>
              <a:rPr lang="en-CA" sz="1000" dirty="0" smtClean="0"/>
              <a:t> to Commons by Armando-Martin using </a:t>
            </a:r>
            <a:r>
              <a:rPr lang="en-CA" sz="1000" dirty="0" err="1" smtClean="0"/>
              <a:t>CommonsHelper</a:t>
            </a:r>
            <a:r>
              <a:rPr lang="en-CA" sz="1000" dirty="0" smtClean="0"/>
              <a:t>., Public Domain, https://commons.wikimedia.org/w/index.php?curid=15692007. </a:t>
            </a:r>
            <a:endParaRPr lang="en-CA" sz="1000" dirty="0"/>
          </a:p>
        </p:txBody>
      </p:sp>
      <p:pic>
        <p:nvPicPr>
          <p:cNvPr id="97282" name="Picture 2" descr="Harriet brook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3919630" cy="4114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5800" y="6211669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https://www.youtube.com/watch?time_continue=15&amp;v=zFhGguLPisk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Ruby Payne-Scott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err="1" smtClean="0">
                <a:solidFill>
                  <a:schemeClr val="tx1"/>
                </a:solidFill>
              </a:rPr>
              <a:t>radiophysics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/>
            </a:r>
            <a:br>
              <a:rPr lang="en-CA" sz="1000" dirty="0" smtClean="0"/>
            </a:br>
            <a:r>
              <a:rPr lang="en-CA" sz="1000" dirty="0" smtClean="0"/>
              <a:t>By Peter Gavin Hall (Ruby Payne-Scott's son) - Peter Hall (Ruby Payne-Scott's son), CC BY-SA 3.0, </a:t>
            </a:r>
            <a:r>
              <a:rPr lang="en-CA" sz="1000" dirty="0" smtClean="0">
                <a:hlinkClick r:id="rId2"/>
              </a:rPr>
              <a:t>https://commons.wikimedia.org/w/index.php?curid=8185566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79874" name="Picture 2" descr="Peter-hall.ruby.payne-sco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3296956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James B. Pollack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astrophysicist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NASA/Ames Research Center - https://archive.org/details/AILS_AC92-0322-42, Public Domain, </a:t>
            </a:r>
            <a:r>
              <a:rPr lang="en-CA" sz="1000" dirty="0" smtClean="0">
                <a:hlinkClick r:id="rId2"/>
              </a:rPr>
              <a:t>https://commons.wikimedia.org/w/index.php?curid=11604075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78850" name="Picture 2" descr="James Pol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4469886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Shin'ichirō</a:t>
            </a:r>
            <a:r>
              <a:rPr lang="en-CA" dirty="0" smtClean="0"/>
              <a:t> </a:t>
            </a:r>
            <a:r>
              <a:rPr lang="en-CA" dirty="0" err="1" smtClean="0"/>
              <a:t>Tomonaga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Quantum electrodynamics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0960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Nobel foundation - http://nobelprize.org/nobel_prizes/physics/laureates/1965/tomonaga-bio.html, Public Domain, </a:t>
            </a:r>
            <a:r>
              <a:rPr lang="en-CA" sz="1000" dirty="0" smtClean="0">
                <a:hlinkClick r:id="rId2"/>
              </a:rPr>
              <a:t>https://commons.wikimedia.org/w/index.php?curid=6138962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67586" name="Picture 2" descr="Tomona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3200400" cy="4526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Daniel C. </a:t>
            </a:r>
            <a:r>
              <a:rPr lang="en-CA" dirty="0" err="1" smtClean="0"/>
              <a:t>Tsui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Semi-conductors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86018" name="Picture 2" descr="photo of Daniel Tsu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1676400"/>
            <a:ext cx="3200399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Marie Van Brittan Brown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inventor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84994" name="Picture 2" descr="Image result for Van Brittan Brown Mar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4572000" cy="443722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66800" y="60960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https://www.youtube.com/watch?v=0-F798nGoOg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James Edward </a:t>
            </a:r>
            <a:r>
              <a:rPr lang="en-CA" dirty="0" err="1" smtClean="0"/>
              <a:t>Maceo</a:t>
            </a:r>
            <a:r>
              <a:rPr lang="en-CA" dirty="0" smtClean="0"/>
              <a:t> West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Acoustician, inventor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7912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</a:t>
            </a:r>
            <a:r>
              <a:rPr lang="en-CA" sz="1000" dirty="0" err="1" smtClean="0"/>
              <a:t>Sonavi</a:t>
            </a:r>
            <a:r>
              <a:rPr lang="en-CA" sz="1000" dirty="0" smtClean="0"/>
              <a:t> Labs - Own work, CC BY-SA 4.0, </a:t>
            </a:r>
            <a:r>
              <a:rPr lang="en-CA" sz="1000" dirty="0" smtClean="0">
                <a:hlinkClick r:id="rId2"/>
              </a:rPr>
              <a:t>https://commons.wikimedia.org/w/index.php?curid=76956715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83970" name="Picture 2" descr="J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5384800" cy="4038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" y="60198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https://www.youtube.com/watch?v=95EFhuRyAe0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Mary Katherine Gaillard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Particle physics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11618" name="Picture 2" descr="Image result for mary Katherine gaill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52600"/>
            <a:ext cx="539469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Chien-Shiung</a:t>
            </a:r>
            <a:r>
              <a:rPr lang="en-CA" dirty="0" smtClean="0"/>
              <a:t> Wu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Particle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5626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Smithsonian Institution from United States - </a:t>
            </a:r>
            <a:r>
              <a:rPr lang="en-CA" sz="1000" dirty="0" err="1" smtClean="0"/>
              <a:t>Chien-shiung</a:t>
            </a:r>
            <a:r>
              <a:rPr lang="en-CA" sz="1000" dirty="0" smtClean="0"/>
              <a:t> Wu (1912-1997)Uploaded by </a:t>
            </a:r>
            <a:r>
              <a:rPr lang="en-CA" sz="1000" dirty="0" err="1" smtClean="0"/>
              <a:t>Fæ</a:t>
            </a:r>
            <a:r>
              <a:rPr lang="en-CA" sz="1000" dirty="0" smtClean="0"/>
              <a:t>, No restrictions, </a:t>
            </a:r>
            <a:r>
              <a:rPr lang="en-CA" sz="1000" dirty="0" smtClean="0">
                <a:hlinkClick r:id="rId2"/>
              </a:rPr>
              <a:t>https://commons.wikimedia.org/w/index.php?curid=18877882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pic>
        <p:nvPicPr>
          <p:cNvPr id="82946" name="Picture 2" descr="Chien-Shiung Wu (1912-1997) in 1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1524000"/>
            <a:ext cx="3124201" cy="396383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9600" y="5943600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https://www.youtube.com/watch?v=P-VLIKS3oDI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Wendy Freedman (461781260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5488544" cy="3657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Wendy Freedman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cosmology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410200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>By </a:t>
            </a:r>
            <a:r>
              <a:rPr lang="en-CA" sz="1000" dirty="0" err="1" smtClean="0"/>
              <a:t>pollosaurio</a:t>
            </a:r>
            <a:r>
              <a:rPr lang="en-CA" sz="1000" dirty="0" smtClean="0"/>
              <a:t> from Canada - Wendy Freedman, CC BY 2.0, </a:t>
            </a:r>
            <a:r>
              <a:rPr lang="en-CA" sz="1000" dirty="0" smtClean="0">
                <a:hlinkClick r:id="rId3"/>
              </a:rPr>
              <a:t>https://commons.wikimedia.org/w/index.php?curid=50909535</a:t>
            </a:r>
            <a:r>
              <a:rPr lang="en-CA" sz="1000" dirty="0" smtClean="0"/>
              <a:t> </a:t>
            </a:r>
            <a:endParaRPr lang="en-CA" sz="1000" dirty="0"/>
          </a:p>
        </p:txBody>
      </p:sp>
      <p:sp>
        <p:nvSpPr>
          <p:cNvPr id="7" name="Rectangle 6"/>
          <p:cNvSpPr/>
          <p:nvPr/>
        </p:nvSpPr>
        <p:spPr>
          <a:xfrm>
            <a:off x="381000" y="57912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4"/>
              </a:rPr>
              <a:t>https://www.youtube.com/watch?v=awcnVykOKZY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Albert Baez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X-ray microscope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richardandmimi.com/alb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3429000" cy="438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Subrahmanyan</a:t>
            </a:r>
            <a:r>
              <a:rPr lang="en-CA" dirty="0" smtClean="0"/>
              <a:t> Chandrasekhar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Stellar evolution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55626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 smtClean="0"/>
              <a:t/>
            </a:r>
            <a:br>
              <a:rPr lang="en-CA" sz="1000" dirty="0" smtClean="0"/>
            </a:br>
            <a:r>
              <a:rPr lang="en-CA" sz="1000" dirty="0" smtClean="0"/>
              <a:t>Chandra X-Ray Observatory, NASA</a:t>
            </a:r>
            <a:endParaRPr lang="en-CA" sz="1000" dirty="0"/>
          </a:p>
        </p:txBody>
      </p:sp>
      <p:pic>
        <p:nvPicPr>
          <p:cNvPr id="4098" name="Picture 2" descr="Image result for subrahmanyan chandrasekh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2476500" cy="3962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143000" y="60198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https://www.youtube.com/watch?v=Tqi2CYsaqBM</a:t>
            </a:r>
            <a:r>
              <a:rPr lang="en-CA" dirty="0" smtClean="0"/>
              <a:t> 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Renata</a:t>
            </a:r>
            <a:r>
              <a:rPr lang="en-CA" dirty="0" smtClean="0"/>
              <a:t> </a:t>
            </a:r>
            <a:r>
              <a:rPr lang="en-CA" dirty="0" err="1" smtClean="0"/>
              <a:t>Kallosh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Quantum gravity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12642" name="Picture 2" descr="Image result for renata kallo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399"/>
            <a:ext cx="3581400" cy="4861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Melissa Franklin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Particle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2162" name="AutoShape 2" descr="Image result for melissa frank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92164" name="Picture 4" descr="Image result for melissa frankl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2971800" cy="455448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62000" y="6248400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http://spark.nautil.us/video/98/melissa-franklin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Corey Grey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Gravitational waves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2162" name="AutoShape 2" descr="Image result for melissa frank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26" name="Picture 2" descr="https://media.npr.org/assets/img/2019/03/25/img_3589-1-_custom-31bc6af06a9134975e9831334a38eb1b290e94df-s800-c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1600200"/>
            <a:ext cx="5334000" cy="351377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62000" y="5334000"/>
            <a:ext cx="2611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i="1" dirty="0" smtClean="0"/>
              <a:t>Courtesy of Russell Barber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838200" y="5791200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https://www.youtube.com/watch?v=s_6dPXqxPIA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Henry Cavendish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Mass of the Earth, hydrogen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2162" name="AutoShape 2" descr="Image result for melissa frank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4" name="Picture 2" descr="Cavendish Henry signa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3276600" cy="398977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85800" y="59436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http://www.sixtysymbols.com/videos/cavendish.htm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457200" y="5181600"/>
            <a:ext cx="8305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i="1" dirty="0" smtClean="0"/>
              <a:t>By George Wilson - Frontispiece of The Life of the Hon. Henry Cavendish, Public Domain,</a:t>
            </a:r>
          </a:p>
          <a:p>
            <a:r>
              <a:rPr lang="en-CA" i="1" dirty="0" smtClean="0"/>
              <a:t> https://commons.wikimedia.org/w/index.php?curid=7373371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Michael Faraday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5400" y="1752600"/>
            <a:ext cx="34290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electromagnetism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2162" name="AutoShape 2" descr="Image result for melissa frank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533400" y="53340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 smtClean="0"/>
              <a:t>By Thomas Phillips - Thomas Phillips, 1842, Public Domain, https://commons.wikimedia.org/w/index.php?curid=463384</a:t>
            </a:r>
            <a:endParaRPr lang="en-CA" dirty="0"/>
          </a:p>
        </p:txBody>
      </p:sp>
      <p:pic>
        <p:nvPicPr>
          <p:cNvPr id="95234" name="Picture 2" descr="M Faraday Th Phillips oil 1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2743200" cy="355244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09600" y="60960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https://www.youtube.com/watch?v=dNXdF12U4wo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smtClean="0"/>
              <a:t>Ludwig Boltzmann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Statistical mechanics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2162" name="AutoShape 2" descr="Image result for melissa frank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533400" y="6211669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i="1" dirty="0" smtClean="0"/>
              <a:t>By Unknown - </a:t>
            </a:r>
            <a:r>
              <a:rPr lang="en-CA" i="1" dirty="0" err="1" smtClean="0"/>
              <a:t>Uni</a:t>
            </a:r>
            <a:r>
              <a:rPr lang="en-CA" i="1" dirty="0" smtClean="0"/>
              <a:t> Frankfurt, Public Domain, https://commons.wikimedia.org/w/index.php?curid=865671</a:t>
            </a:r>
            <a:endParaRPr lang="en-CA" dirty="0"/>
          </a:p>
        </p:txBody>
      </p:sp>
      <p:pic>
        <p:nvPicPr>
          <p:cNvPr id="94210" name="Picture 2" descr="Boltzman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37338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Gail Hanson</a:t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Particle physics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2162" name="AutoShape 2" descr="Image result for melissa frank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13670" name="Picture 6" descr="Han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162011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CA" dirty="0" err="1" smtClean="0"/>
              <a:t>Nergis</a:t>
            </a:r>
            <a:r>
              <a:rPr lang="en-CA" dirty="0" smtClean="0"/>
              <a:t> </a:t>
            </a:r>
            <a:r>
              <a:rPr lang="en-CA" dirty="0" err="1" smtClean="0"/>
              <a:t>Mavalvala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1752600"/>
            <a:ext cx="3124200" cy="3962400"/>
          </a:xfrm>
        </p:spPr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Gravitational Waves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2162" name="AutoShape 2" descr="Image result for melissa frankl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74" name="Picture 2" descr="Portrait of Nergis Mavalva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4267198" cy="42672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62000" y="6172200"/>
            <a:ext cx="3930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https://www.macfound.org/fellows/35/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7306</TotalTime>
  <Words>1691</Words>
  <Application>Microsoft Office PowerPoint</Application>
  <PresentationFormat>On-screen Show (4:3)</PresentationFormat>
  <Paragraphs>328</Paragraphs>
  <Slides>97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Office Theme</vt:lpstr>
      <vt:lpstr> What does a physicist look like?   What do they do?</vt:lpstr>
      <vt:lpstr>Hertha Sponer</vt:lpstr>
      <vt:lpstr>George Edward Alcorn Jr. </vt:lpstr>
      <vt:lpstr>Fabiola Gianotti</vt:lpstr>
      <vt:lpstr>Dorothy Hodgkins</vt:lpstr>
      <vt:lpstr>Agnes Pockels</vt:lpstr>
      <vt:lpstr>Isamu Akasaki</vt:lpstr>
      <vt:lpstr>Harriet Brooks</vt:lpstr>
      <vt:lpstr>Subrahmanyan Chandrasekhar</vt:lpstr>
      <vt:lpstr>Jocelyn  Bell Burnett </vt:lpstr>
      <vt:lpstr>Luis Walter Alvarez</vt:lpstr>
      <vt:lpstr>Eunice Foote</vt:lpstr>
      <vt:lpstr>Steven Chu</vt:lpstr>
      <vt:lpstr>Sylvia   Fedoruk  </vt:lpstr>
      <vt:lpstr>Maria  Goeppert Mayer </vt:lpstr>
      <vt:lpstr>Lonnie George  Johnson </vt:lpstr>
      <vt:lpstr>Katherine Burr Blodgett</vt:lpstr>
      <vt:lpstr>Ching-Pei  Ma </vt:lpstr>
      <vt:lpstr>Charles K  Kao</vt:lpstr>
      <vt:lpstr>Gertrude Scharff Goldhaber</vt:lpstr>
      <vt:lpstr>Vera Rubin</vt:lpstr>
      <vt:lpstr>Kajita  Takaaki </vt:lpstr>
      <vt:lpstr>Marguerite  Perey </vt:lpstr>
      <vt:lpstr>Donna  Strickland </vt:lpstr>
      <vt:lpstr>Powtawche Valerino </vt:lpstr>
      <vt:lpstr>Rosalyn Yalow </vt:lpstr>
      <vt:lpstr>George Robert Carruthers</vt:lpstr>
      <vt:lpstr>Bertha Swirles Jeffreys</vt:lpstr>
      <vt:lpstr>Hertha Ayrton</vt:lpstr>
      <vt:lpstr>Yvonne Brill</vt:lpstr>
      <vt:lpstr>By NASA Langley Research Center; restored by Adam Cuerden - https://www.nasa.gov/image-feature/mary-jackson-at-nasa-langley-1, Public Domain, https://commons.wikimedia.org/w/index.php?curid=78357568 </vt:lpstr>
      <vt:lpstr>Mary Cartwright</vt:lpstr>
      <vt:lpstr>Helen T. Edwards</vt:lpstr>
      <vt:lpstr>J. Ernest Wilkins Jr.</vt:lpstr>
      <vt:lpstr>Helen  Dick Megaw</vt:lpstr>
      <vt:lpstr>Nancy Roman</vt:lpstr>
      <vt:lpstr>Valerie Thomas </vt:lpstr>
      <vt:lpstr>Gladys West</vt:lpstr>
      <vt:lpstr>Yvette Cauchois</vt:lpstr>
      <vt:lpstr>Marietta Blau</vt:lpstr>
      <vt:lpstr>Kwabena Boahen</vt:lpstr>
      <vt:lpstr>Satyendra Nath Bose </vt:lpstr>
      <vt:lpstr>Jo Dunkley</vt:lpstr>
      <vt:lpstr>Leo Esaki</vt:lpstr>
      <vt:lpstr>Lene Hau</vt:lpstr>
      <vt:lpstr>Deborah S. Jin</vt:lpstr>
      <vt:lpstr>Irène Joliot-Curie</vt:lpstr>
      <vt:lpstr>Marie-Anne Paulze Lavoisier</vt:lpstr>
      <vt:lpstr>Elijah McCoy</vt:lpstr>
      <vt:lpstr>Margaret Burbidge</vt:lpstr>
      <vt:lpstr>Meghnad Saha</vt:lpstr>
      <vt:lpstr>Lise Meitner</vt:lpstr>
      <vt:lpstr>France Anne Córdova</vt:lpstr>
      <vt:lpstr>Ida Noddack</vt:lpstr>
      <vt:lpstr>Emmy Noether</vt:lpstr>
      <vt:lpstr>Payne-Gaposchkin Cecilia</vt:lpstr>
      <vt:lpstr>Abdus Salam</vt:lpstr>
      <vt:lpstr>Esther Conwell</vt:lpstr>
      <vt:lpstr>Samuel C. C. Ting</vt:lpstr>
      <vt:lpstr>Edith Anne Stoney</vt:lpstr>
      <vt:lpstr>Kathy Vivas</vt:lpstr>
      <vt:lpstr>Wang Zhenyi</vt:lpstr>
      <vt:lpstr>Sau Lan Wu</vt:lpstr>
      <vt:lpstr>Hideki Yukawa</vt:lpstr>
      <vt:lpstr>Rosalind Franklin</vt:lpstr>
      <vt:lpstr>Juan Martín Maldacena</vt:lpstr>
      <vt:lpstr>Hedy Lamarr</vt:lpstr>
      <vt:lpstr>C. V. Raman</vt:lpstr>
      <vt:lpstr>Mildred Dresselhaus</vt:lpstr>
      <vt:lpstr>Yang Chen-Ning</vt:lpstr>
      <vt:lpstr>John Dabiri</vt:lpstr>
      <vt:lpstr>Aprille Ericsson-Jackson</vt:lpstr>
      <vt:lpstr>Sophie Germain</vt:lpstr>
      <vt:lpstr>James Andrew Harris</vt:lpstr>
      <vt:lpstr>Juliet Lee-Franzini</vt:lpstr>
      <vt:lpstr>Makoto Kobayashi</vt:lpstr>
      <vt:lpstr>Inge Lehmann</vt:lpstr>
      <vt:lpstr>Leona Woods</vt:lpstr>
      <vt:lpstr>Elsie MacGill</vt:lpstr>
      <vt:lpstr>Ruby Payne-Scott</vt:lpstr>
      <vt:lpstr>James B. Pollack</vt:lpstr>
      <vt:lpstr>Shin'ichirō Tomonaga</vt:lpstr>
      <vt:lpstr>Daniel C. Tsui</vt:lpstr>
      <vt:lpstr>Marie Van Brittan Brown</vt:lpstr>
      <vt:lpstr>James Edward Maceo West</vt:lpstr>
      <vt:lpstr>Mary Katherine Gaillard</vt:lpstr>
      <vt:lpstr>Chien-Shiung Wu</vt:lpstr>
      <vt:lpstr>Wendy Freedman</vt:lpstr>
      <vt:lpstr>Albert Baez</vt:lpstr>
      <vt:lpstr>Renata Kallosh</vt:lpstr>
      <vt:lpstr>Melissa Franklin</vt:lpstr>
      <vt:lpstr>Corey Grey</vt:lpstr>
      <vt:lpstr>Henry Cavendish</vt:lpstr>
      <vt:lpstr>Michael Faraday</vt:lpstr>
      <vt:lpstr>Ludwig Boltzmann</vt:lpstr>
      <vt:lpstr>Gail Hanson  </vt:lpstr>
      <vt:lpstr>Nergis Mavalvala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Physics People</dc:title>
  <dc:creator>Roberta Tevlin</dc:creator>
  <cp:lastModifiedBy>Roberta Tevlin</cp:lastModifiedBy>
  <cp:revision>216</cp:revision>
  <dcterms:created xsi:type="dcterms:W3CDTF">2006-08-16T00:00:00Z</dcterms:created>
  <dcterms:modified xsi:type="dcterms:W3CDTF">2019-08-31T13:29:52Z</dcterms:modified>
</cp:coreProperties>
</file>